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3" r:id="rId3"/>
    <p:sldId id="270" r:id="rId4"/>
    <p:sldId id="274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2FE"/>
    <a:srgbClr val="256ADB"/>
    <a:srgbClr val="172BE9"/>
    <a:srgbClr val="023EF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93" autoAdjust="0"/>
  </p:normalViewPr>
  <p:slideViewPr>
    <p:cSldViewPr>
      <p:cViewPr varScale="1">
        <p:scale>
          <a:sx n="105" d="100"/>
          <a:sy n="105" d="100"/>
        </p:scale>
        <p:origin x="-17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1"/>
          <p:cNvSpPr>
            <a:spLocks noChangeArrowheads="1"/>
          </p:cNvSpPr>
          <p:nvPr userDrawn="1"/>
        </p:nvSpPr>
        <p:spPr bwMode="auto">
          <a:xfrm>
            <a:off x="831850" y="3141663"/>
            <a:ext cx="7916863" cy="71437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3176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Rectangle 82"/>
          <p:cNvSpPr>
            <a:spLocks noChangeArrowheads="1"/>
          </p:cNvSpPr>
          <p:nvPr userDrawn="1"/>
        </p:nvSpPr>
        <p:spPr bwMode="auto">
          <a:xfrm>
            <a:off x="8207375" y="1628775"/>
            <a:ext cx="36513" cy="2159000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Rectangle 82"/>
          <p:cNvSpPr>
            <a:spLocks noChangeArrowheads="1"/>
          </p:cNvSpPr>
          <p:nvPr userDrawn="1"/>
        </p:nvSpPr>
        <p:spPr bwMode="auto">
          <a:xfrm>
            <a:off x="8388350" y="1412875"/>
            <a:ext cx="36513" cy="2159000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Line 13"/>
          <p:cNvSpPr>
            <a:spLocks noChangeShapeType="1"/>
          </p:cNvSpPr>
          <p:nvPr userDrawn="1"/>
        </p:nvSpPr>
        <p:spPr bwMode="auto">
          <a:xfrm>
            <a:off x="395288" y="6524625"/>
            <a:ext cx="7993062" cy="0"/>
          </a:xfrm>
          <a:prstGeom prst="line">
            <a:avLst/>
          </a:prstGeom>
          <a:noFill/>
          <a:ln w="50800">
            <a:solidFill>
              <a:srgbClr val="3366FF"/>
            </a:solidFill>
            <a:round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6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휴먼엑스포" pitchFamily="18" charset="-127"/>
              <a:cs typeface="+mn-cs"/>
            </a:endParaRPr>
          </a:p>
        </p:txBody>
      </p:sp>
      <p:pic>
        <p:nvPicPr>
          <p:cNvPr id="12" name="Picture 14" descr="안동대 마크"/>
          <p:cNvPicPr preferRelativeResize="0"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4863" y="6129338"/>
            <a:ext cx="684212" cy="684212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Text Box 84"/>
          <p:cNvSpPr txBox="1">
            <a:spLocks noChangeArrowheads="1"/>
          </p:cNvSpPr>
          <p:nvPr userDrawn="1"/>
        </p:nvSpPr>
        <p:spPr bwMode="auto">
          <a:xfrm>
            <a:off x="1619672" y="6491288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굴림" pitchFamily="50" charset="-127"/>
              </a:rPr>
              <a:t>Materials Research Center for Energy and Green Technology, </a:t>
            </a:r>
            <a:r>
              <a:rPr kumimoji="1" lang="en-US" altLang="ko-KR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굴림" pitchFamily="50" charset="-127"/>
              </a:rPr>
              <a:t>Andong</a:t>
            </a:r>
            <a:r>
              <a:rPr kumimoji="1" lang="en-US" altLang="ko-K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굴림" pitchFamily="50" charset="-127"/>
              </a:rPr>
              <a:t> National University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504056"/>
          </a:xfrm>
          <a:ln>
            <a:noFill/>
          </a:ln>
        </p:spPr>
        <p:txBody>
          <a:bodyPr>
            <a:noAutofit/>
          </a:bodyPr>
          <a:lstStyle>
            <a:lvl1pPr algn="l">
              <a:defRPr sz="3000">
                <a:ln w="11430">
                  <a:noFill/>
                </a:ln>
                <a:solidFill>
                  <a:srgbClr val="0F45B1"/>
                </a:solidFill>
                <a:latin typeface="HY나무B" pitchFamily="18" charset="-127"/>
                <a:ea typeface="HY나무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361459"/>
          </a:xfrm>
        </p:spPr>
        <p:txBody>
          <a:bodyPr/>
          <a:lstStyle>
            <a:lvl1pPr>
              <a:buClr>
                <a:srgbClr val="00B0F0"/>
              </a:buClr>
              <a:buFont typeface="Wingdings" pitchFamily="2" charset="2"/>
              <a:buChar char="Ø"/>
              <a:defRPr sz="2400">
                <a:latin typeface="HY나무B" pitchFamily="18" charset="-127"/>
                <a:ea typeface="HY나무B" pitchFamily="18" charset="-127"/>
              </a:defRPr>
            </a:lvl1pPr>
            <a:lvl2pPr>
              <a:buClr>
                <a:srgbClr val="00B0F0"/>
              </a:buClr>
              <a:buFont typeface="Wingdings" pitchFamily="2" charset="2"/>
              <a:buChar char="§"/>
              <a:defRPr sz="2000">
                <a:latin typeface="HY나무B" pitchFamily="18" charset="-127"/>
                <a:ea typeface="HY나무B" pitchFamily="18" charset="-127"/>
              </a:defRPr>
            </a:lvl2pPr>
            <a:lvl3pPr>
              <a:buClr>
                <a:srgbClr val="00B0F0"/>
              </a:buClr>
              <a:defRPr sz="1600">
                <a:latin typeface="HY나무B" pitchFamily="18" charset="-127"/>
                <a:ea typeface="HY나무B" pitchFamily="18" charset="-127"/>
              </a:defRPr>
            </a:lvl3pPr>
            <a:lvl4pPr>
              <a:buClr>
                <a:srgbClr val="00B0F0"/>
              </a:buClr>
              <a:defRPr sz="1200">
                <a:latin typeface="HY나무B" pitchFamily="18" charset="-127"/>
                <a:ea typeface="HY나무B" pitchFamily="18" charset="-127"/>
              </a:defRPr>
            </a:lvl4pPr>
            <a:lvl5pPr>
              <a:buClr>
                <a:srgbClr val="00B0F0"/>
              </a:buClr>
              <a:defRPr sz="800">
                <a:latin typeface="HY나무B" pitchFamily="18" charset="-127"/>
                <a:ea typeface="HY나무B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Rectangle 79"/>
          <p:cNvSpPr>
            <a:spLocks noChangeArrowheads="1"/>
          </p:cNvSpPr>
          <p:nvPr userDrawn="1"/>
        </p:nvSpPr>
        <p:spPr bwMode="auto">
          <a:xfrm>
            <a:off x="257175" y="656184"/>
            <a:ext cx="8601075" cy="36512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Line 86"/>
          <p:cNvSpPr>
            <a:spLocks noChangeShapeType="1"/>
          </p:cNvSpPr>
          <p:nvPr userDrawn="1"/>
        </p:nvSpPr>
        <p:spPr bwMode="gray">
          <a:xfrm flipV="1">
            <a:off x="193675" y="6486525"/>
            <a:ext cx="8208963" cy="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6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휴먼엑스포" pitchFamily="18" charset="-127"/>
              <a:cs typeface="+mn-cs"/>
            </a:endParaRPr>
          </a:p>
        </p:txBody>
      </p:sp>
      <p:sp>
        <p:nvSpPr>
          <p:cNvPr id="11" name="Line 86"/>
          <p:cNvSpPr>
            <a:spLocks noChangeShapeType="1"/>
          </p:cNvSpPr>
          <p:nvPr userDrawn="1"/>
        </p:nvSpPr>
        <p:spPr bwMode="gray">
          <a:xfrm flipV="1">
            <a:off x="196850" y="6524625"/>
            <a:ext cx="8215313" cy="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6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휴먼엑스포" pitchFamily="18" charset="-127"/>
              <a:cs typeface="+mn-cs"/>
            </a:endParaRPr>
          </a:p>
        </p:txBody>
      </p:sp>
      <p:pic>
        <p:nvPicPr>
          <p:cNvPr id="12" name="Picture 13" descr="안동대 마크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4863" y="6129338"/>
            <a:ext cx="684212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84"/>
          <p:cNvSpPr txBox="1">
            <a:spLocks noChangeArrowheads="1"/>
          </p:cNvSpPr>
          <p:nvPr userDrawn="1"/>
        </p:nvSpPr>
        <p:spPr bwMode="auto">
          <a:xfrm>
            <a:off x="1691704" y="6491288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굴림" pitchFamily="50" charset="-127"/>
              </a:rPr>
              <a:t>Materials Research Center for Energy and Green Technology, </a:t>
            </a:r>
            <a:r>
              <a:rPr kumimoji="1" lang="en-US" altLang="ko-KR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굴림" pitchFamily="50" charset="-127"/>
              </a:rPr>
              <a:t>Andong</a:t>
            </a:r>
            <a:r>
              <a:rPr kumimoji="1" lang="en-US" altLang="ko-KR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굴림" pitchFamily="50" charset="-127"/>
              </a:rPr>
              <a:t> National University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F7CD1-D1C5-41B6-A57A-67084E84CDF0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B9493-C2B7-4461-86A9-174FDC17DB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685800" y="1670943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56AD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Y강B" pitchFamily="18" charset="-127"/>
                <a:ea typeface="HY강B" pitchFamily="18" charset="-127"/>
                <a:cs typeface="+mj-cs"/>
              </a:rPr>
              <a:t>가공 목록 및 도면</a:t>
            </a:r>
            <a:endParaRPr kumimoji="0" lang="ko-KR" alt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256AD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HY강B" pitchFamily="18" charset="-127"/>
              <a:ea typeface="HY강B" pitchFamily="18" charset="-127"/>
              <a:cs typeface="+mj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31840" y="3717032"/>
            <a:ext cx="4908606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0" i="0" u="none" strike="noStrike" cap="none" normalizeH="0" baseline="0" dirty="0" smtClean="0">
                <a:ln>
                  <a:noFill/>
                </a:ln>
                <a:latin typeface="HY강B" pitchFamily="18" charset="-127"/>
                <a:ea typeface="HY강B" pitchFamily="18" charset="-127"/>
              </a:rPr>
              <a:t>국립 안동대학교</a:t>
            </a:r>
          </a:p>
          <a:p>
            <a:pPr marL="0" marR="0" lvl="0" indent="0" algn="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dirty="0" smtClean="0">
                <a:ln>
                  <a:noFill/>
                </a:ln>
                <a:latin typeface="HY강B" pitchFamily="18" charset="-127"/>
                <a:ea typeface="HY강B" pitchFamily="18" charset="-127"/>
              </a:rPr>
              <a:t>청정 </a:t>
            </a:r>
            <a:r>
              <a:rPr kumimoji="1" lang="en-US" altLang="ko-KR" sz="1400" dirty="0" smtClean="0">
                <a:latin typeface="HY강B" pitchFamily="18" charset="-127"/>
                <a:ea typeface="HY강B" pitchFamily="18" charset="-127"/>
              </a:rPr>
              <a:t>· </a:t>
            </a:r>
            <a:r>
              <a:rPr kumimoji="1" lang="ko-KR" sz="1400" b="0" i="0" u="none" strike="noStrike" cap="none" normalizeH="0" baseline="0" dirty="0" smtClean="0">
                <a:ln>
                  <a:noFill/>
                </a:ln>
                <a:latin typeface="HY강B" pitchFamily="18" charset="-127"/>
                <a:ea typeface="HY강B" pitchFamily="18" charset="-127"/>
              </a:rPr>
              <a:t>에너지소재기술연구센터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latin typeface="HY강B" pitchFamily="18" charset="-127"/>
              <a:ea typeface="HY강B" pitchFamily="18" charset="-127"/>
            </a:endParaRPr>
          </a:p>
          <a:p>
            <a:pPr marL="0" marR="0" lvl="0" indent="0" algn="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dirty="0" smtClean="0">
                <a:ln>
                  <a:noFill/>
                </a:ln>
                <a:latin typeface="HY강B" pitchFamily="18" charset="-127"/>
                <a:ea typeface="HY강B" pitchFamily="18" charset="-127"/>
              </a:rPr>
              <a:t>부식 및 방식 연구실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latin typeface="HY강B" pitchFamily="18" charset="-127"/>
              <a:ea typeface="HY강B" pitchFamily="18" charset="-127"/>
            </a:endParaRPr>
          </a:p>
          <a:p>
            <a:pPr marL="0" marR="0" lvl="0" indent="0" algn="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dirty="0" smtClean="0">
                <a:latin typeface="HY강B" pitchFamily="18" charset="-127"/>
                <a:ea typeface="HY강B" pitchFamily="18" charset="-127"/>
              </a:rPr>
              <a:t>박수진</a:t>
            </a:r>
            <a:endParaRPr kumimoji="1"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0" marR="0" lvl="0" indent="0" algn="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dirty="0" smtClean="0">
                <a:latin typeface="HY강B" pitchFamily="18" charset="-127"/>
                <a:ea typeface="HY강B" pitchFamily="18" charset="-127"/>
              </a:rPr>
              <a:t>Tel : 010-7433-2468</a:t>
            </a:r>
          </a:p>
          <a:p>
            <a:pPr marL="0" marR="0" lvl="0" indent="0" algn="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dirty="0" smtClean="0">
                <a:latin typeface="HY강B" pitchFamily="18" charset="-127"/>
                <a:ea typeface="HY강B" pitchFamily="18" charset="-127"/>
              </a:rPr>
              <a:t>E-mail : nununu11@nate.com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Flat Cell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그림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1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은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Flat Cell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의 사진입니다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. Flat Cell 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중 </a:t>
            </a:r>
            <a:r>
              <a:rPr lang="ko-KR" altLang="en-US" sz="1600" dirty="0" err="1" smtClean="0">
                <a:latin typeface="HY강B" pitchFamily="18" charset="-127"/>
                <a:ea typeface="HY강B" pitchFamily="18" charset="-127"/>
              </a:rPr>
              <a:t>반응조가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 깨져서 가공하려고 합니다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. </a:t>
            </a:r>
          </a:p>
          <a:p>
            <a:r>
              <a:rPr lang="ko-KR" altLang="en-US" sz="1600" dirty="0" err="1" smtClean="0">
                <a:latin typeface="HY강B" pitchFamily="18" charset="-127"/>
                <a:ea typeface="HY강B" pitchFamily="18" charset="-127"/>
              </a:rPr>
              <a:t>반응조는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 그림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2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와 같은 모양이며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 각각 윗면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정면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측면에서 관찰한 사진입니다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.</a:t>
            </a:r>
          </a:p>
          <a:p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양 옆이 뚫려 있으며 위에 작은 구멍이 뚫려져 있습니다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.</a:t>
            </a:r>
          </a:p>
          <a:p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아래 사진과 똑같이 제작하는 것이 아니라 약간 디자인을 변경하여서 제작을 하려 합니다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.</a:t>
            </a:r>
          </a:p>
          <a:p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또한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반응조의 양 옆 원 사이즈가 그림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에서 보시면 까만색 원에 맞아야 하므로 반응조의 직경을 정확히 하여야 합니다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.</a:t>
            </a:r>
            <a:endParaRPr lang="ko-KR" altLang="en-US" sz="1600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026" name="Picture 2" descr="C:\Documents and Settings\Administrator\My Documents\네이트온 받은 파일\CAM01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1948" y="2780928"/>
            <a:ext cx="1800000" cy="1350000"/>
          </a:xfrm>
          <a:prstGeom prst="rect">
            <a:avLst/>
          </a:prstGeom>
          <a:noFill/>
        </p:spPr>
      </p:pic>
      <p:pic>
        <p:nvPicPr>
          <p:cNvPr id="1028" name="Picture 4" descr="C:\Documents and Settings\Administrator\My Documents\네이트온 받은 파일\CAM0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3347" y="4509120"/>
            <a:ext cx="1800000" cy="1350000"/>
          </a:xfrm>
          <a:prstGeom prst="rect">
            <a:avLst/>
          </a:prstGeom>
          <a:noFill/>
        </p:spPr>
      </p:pic>
      <p:pic>
        <p:nvPicPr>
          <p:cNvPr id="1029" name="Picture 5" descr="C:\Documents and Settings\Administrator\My Documents\네이트온 받은 파일\CAM01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2999" y="2780928"/>
            <a:ext cx="1800000" cy="1350000"/>
          </a:xfrm>
          <a:prstGeom prst="rect">
            <a:avLst/>
          </a:prstGeom>
          <a:noFill/>
        </p:spPr>
      </p:pic>
      <p:pic>
        <p:nvPicPr>
          <p:cNvPr id="1030" name="Picture 6" descr="C:\Documents and Settings\Administrator\My Documents\네이트온 받은 파일\CAM010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509120"/>
            <a:ext cx="1800000" cy="1350000"/>
          </a:xfrm>
          <a:prstGeom prst="rect">
            <a:avLst/>
          </a:prstGeom>
          <a:noFill/>
        </p:spPr>
      </p:pic>
      <p:pic>
        <p:nvPicPr>
          <p:cNvPr id="9" name="Picture 3" descr="C:\Documents and Settings\Administrator\My Documents\네이트온 받은 파일\CAM010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71892" y="4509120"/>
            <a:ext cx="1800000" cy="1350000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2754110" y="3032655"/>
            <a:ext cx="1008112" cy="100811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2" y="414908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그림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58058" y="6165304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그림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80112" y="414908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그림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8" y="587727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윗면</a:t>
            </a:r>
            <a:endParaRPr lang="en-US" altLang="ko-KR" sz="1200" dirty="0" smtClean="0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960" y="587727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정면</a:t>
            </a:r>
            <a:endParaRPr lang="en-US" altLang="ko-KR" sz="1200" dirty="0" smtClean="0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48264" y="587727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측면</a:t>
            </a:r>
            <a:endParaRPr lang="en-US" altLang="ko-KR" sz="1200" dirty="0" smtClean="0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61662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Flat Cell</a:t>
            </a:r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 제작 도면</a:t>
            </a:r>
            <a:endParaRPr lang="en-US" altLang="ko-KR" sz="2000" dirty="0" smtClean="0">
              <a:latin typeface="HY강B" pitchFamily="18" charset="-127"/>
              <a:ea typeface="HY강B" pitchFamily="18" charset="-127"/>
            </a:endParaRPr>
          </a:p>
          <a:p>
            <a:pPr marL="857250" lvl="1" indent="-457200"/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재질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en-US" altLang="ko-KR" sz="1600" dirty="0" err="1" smtClean="0">
                <a:latin typeface="HY강B" pitchFamily="18" charset="-127"/>
                <a:ea typeface="HY강B" pitchFamily="18" charset="-127"/>
              </a:rPr>
              <a:t>pyrex</a:t>
            </a:r>
            <a:endParaRPr lang="en-US" altLang="ko-KR" sz="1600" dirty="0" smtClean="0">
              <a:latin typeface="HY강B" pitchFamily="18" charset="-127"/>
              <a:ea typeface="HY강B" pitchFamily="18" charset="-127"/>
            </a:endParaRPr>
          </a:p>
          <a:p>
            <a:pPr marL="857250" lvl="1" indent="-457200"/>
            <a:r>
              <a:rPr lang="ko-KR" altLang="en-US" sz="1600" dirty="0" smtClean="0">
                <a:latin typeface="HY강B" pitchFamily="18" charset="-127"/>
                <a:ea typeface="HY강B" pitchFamily="18" charset="-127"/>
              </a:rPr>
              <a:t>주문수량 </a:t>
            </a:r>
            <a:r>
              <a:rPr lang="en-US" altLang="ko-KR" sz="1600" dirty="0" smtClean="0">
                <a:latin typeface="HY강B" pitchFamily="18" charset="-127"/>
                <a:ea typeface="HY강B" pitchFamily="18" charset="-127"/>
              </a:rPr>
              <a:t>: 1EA</a:t>
            </a:r>
          </a:p>
          <a:p>
            <a:pPr marL="457200" indent="-457200">
              <a:buAutoNum type="arabicPeriod"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457200" indent="-457200">
              <a:buAutoNum type="arabicPeriod"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457200" indent="-457200">
              <a:buAutoNum type="arabicPeriod"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457200" indent="-457200">
              <a:buAutoNum type="arabicPeriod"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marL="457200" indent="-457200">
              <a:buAutoNum type="arabicPeriod"/>
            </a:pP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가공 목록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1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835696" y="2385092"/>
            <a:ext cx="4680520" cy="3312368"/>
            <a:chOff x="1979712" y="2060848"/>
            <a:chExt cx="4248472" cy="3024336"/>
          </a:xfrm>
        </p:grpSpPr>
        <p:sp>
          <p:nvSpPr>
            <p:cNvPr id="6" name="원통 5"/>
            <p:cNvSpPr/>
            <p:nvPr/>
          </p:nvSpPr>
          <p:spPr>
            <a:xfrm rot="16200000">
              <a:off x="2591780" y="1448780"/>
              <a:ext cx="3024336" cy="4248472"/>
            </a:xfrm>
            <a:prstGeom prst="can">
              <a:avLst>
                <a:gd name="adj" fmla="val 32783"/>
              </a:avLst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강B" pitchFamily="18" charset="-127"/>
                <a:ea typeface="HY강B" pitchFamily="18" charset="-127"/>
                <a:cs typeface="Times New Roman" pitchFamily="18" charset="0"/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5220072" y="2060848"/>
              <a:ext cx="1008112" cy="3024336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강B" pitchFamily="18" charset="-127"/>
                <a:ea typeface="HY강B" pitchFamily="18" charset="-127"/>
                <a:cs typeface="Times New Roman" pitchFamily="18" charset="0"/>
              </a:endParaRPr>
            </a:p>
          </p:txBody>
        </p:sp>
      </p:grpSp>
      <p:cxnSp>
        <p:nvCxnSpPr>
          <p:cNvPr id="8" name="직선 화살표 연결선 7"/>
          <p:cNvCxnSpPr/>
          <p:nvPr/>
        </p:nvCxnSpPr>
        <p:spPr>
          <a:xfrm>
            <a:off x="7236296" y="2385092"/>
            <a:ext cx="0" cy="3312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7092280" y="2385092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7092280" y="569746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339752" y="5769468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6012160" y="5769468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H="1">
            <a:off x="2340152" y="5913484"/>
            <a:ext cx="3672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79912" y="591348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88.7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4288" y="3762297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외경 </a:t>
            </a:r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: Ø75.78</a:t>
            </a:r>
          </a:p>
        </p:txBody>
      </p:sp>
      <p:sp>
        <p:nvSpPr>
          <p:cNvPr id="16" name="타원 15"/>
          <p:cNvSpPr/>
          <p:nvPr/>
        </p:nvSpPr>
        <p:spPr>
          <a:xfrm>
            <a:off x="4958840" y="2121879"/>
            <a:ext cx="504000" cy="504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572000" y="1916832"/>
            <a:ext cx="100811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6012160" y="2014051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H="1">
            <a:off x="5436160" y="2170996"/>
            <a:ext cx="57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292080" y="191876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10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5436096" y="2026996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660232" y="2466153"/>
            <a:ext cx="0" cy="3132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6516216" y="2466153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6516216" y="5598293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16216" y="403461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내경</a:t>
            </a:r>
            <a:r>
              <a:rPr lang="ko-KR" altLang="en-US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 </a:t>
            </a:r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: Ø69.28</a:t>
            </a:r>
          </a:p>
        </p:txBody>
      </p:sp>
      <p:sp>
        <p:nvSpPr>
          <p:cNvPr id="38" name="타원 37"/>
          <p:cNvSpPr/>
          <p:nvPr/>
        </p:nvSpPr>
        <p:spPr>
          <a:xfrm>
            <a:off x="3149946" y="2095080"/>
            <a:ext cx="576000" cy="576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933922" y="1914852"/>
            <a:ext cx="100811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강B" pitchFamily="18" charset="-127"/>
              <a:ea typeface="HY강B" pitchFamily="18" charset="-127"/>
              <a:cs typeface="Times New Roman" pitchFamily="18" charset="0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2339752" y="2026996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 flipH="1">
            <a:off x="2340152" y="2170811"/>
            <a:ext cx="792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411760" y="191876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11.2</a:t>
            </a:r>
          </a:p>
        </p:txBody>
      </p:sp>
      <p:cxnSp>
        <p:nvCxnSpPr>
          <p:cNvPr id="43" name="직선 연결선 42"/>
          <p:cNvCxnSpPr/>
          <p:nvPr/>
        </p:nvCxnSpPr>
        <p:spPr>
          <a:xfrm>
            <a:off x="4950146" y="2026996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3671692" y="2014019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3131840" y="2014019"/>
            <a:ext cx="0" cy="28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/>
          <p:nvPr/>
        </p:nvCxnSpPr>
        <p:spPr>
          <a:xfrm flipH="1">
            <a:off x="3131424" y="2170811"/>
            <a:ext cx="540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 flipH="1">
            <a:off x="3672108" y="2170811"/>
            <a:ext cx="1260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996461" y="191876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Ø14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923928" y="191876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41.2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2228" y="191876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Ø12.3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4941149" y="2170996"/>
            <a:ext cx="504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948264" y="1484784"/>
            <a:ext cx="1152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[</a:t>
            </a:r>
            <a:r>
              <a:rPr lang="ko-KR" altLang="en-US" sz="15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단위 </a:t>
            </a:r>
            <a:r>
              <a:rPr lang="en-US" altLang="ko-KR" sz="15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: mm]</a:t>
            </a:r>
          </a:p>
        </p:txBody>
      </p:sp>
      <p:sp>
        <p:nvSpPr>
          <p:cNvPr id="44" name="타원 43"/>
          <p:cNvSpPr/>
          <p:nvPr/>
        </p:nvSpPr>
        <p:spPr>
          <a:xfrm>
            <a:off x="4887191" y="2204864"/>
            <a:ext cx="648072" cy="576064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88024" y="2267819"/>
            <a:ext cx="8640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  <a:cs typeface="Times New Roman" pitchFamily="18" charset="0"/>
              </a:rPr>
              <a:t>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가공 목록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2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평판 시편용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홀더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유리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제작 도면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lvl="1"/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재질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</a:t>
            </a:r>
            <a:r>
              <a:rPr lang="en-US" altLang="ko-KR" dirty="0" err="1" smtClean="0">
                <a:latin typeface="HY강B" pitchFamily="18" charset="-127"/>
                <a:ea typeface="HY강B" pitchFamily="18" charset="-127"/>
              </a:rPr>
              <a:t>pyrex</a:t>
            </a:r>
            <a:endParaRPr lang="en-US" altLang="ko-KR" dirty="0" smtClean="0">
              <a:latin typeface="HY강B" pitchFamily="18" charset="-127"/>
              <a:ea typeface="HY강B" pitchFamily="18" charset="-127"/>
            </a:endParaRPr>
          </a:p>
          <a:p>
            <a:pPr lvl="1"/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가공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갯수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: 5EA</a:t>
            </a:r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4418931" y="1411944"/>
            <a:ext cx="1593229" cy="4933172"/>
            <a:chOff x="4418931" y="1411944"/>
            <a:chExt cx="1593229" cy="4933172"/>
          </a:xfrm>
        </p:grpSpPr>
        <p:sp>
          <p:nvSpPr>
            <p:cNvPr id="5" name="원통 4"/>
            <p:cNvSpPr/>
            <p:nvPr/>
          </p:nvSpPr>
          <p:spPr>
            <a:xfrm>
              <a:off x="4572000" y="1880620"/>
              <a:ext cx="504056" cy="4464496"/>
            </a:xfrm>
            <a:prstGeom prst="can">
              <a:avLst>
                <a:gd name="adj" fmla="val 55535"/>
              </a:avLst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강B" pitchFamily="18" charset="-127"/>
                <a:ea typeface="HY강B" pitchFamily="18" charset="-127"/>
              </a:endParaRPr>
            </a:p>
          </p:txBody>
        </p:sp>
        <p:cxnSp>
          <p:nvCxnSpPr>
            <p:cNvPr id="6" name="직선 화살표 연결선 5"/>
            <p:cNvCxnSpPr/>
            <p:nvPr/>
          </p:nvCxnSpPr>
          <p:spPr>
            <a:xfrm>
              <a:off x="5427043" y="2024635"/>
              <a:ext cx="0" cy="41760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5292080" y="2024636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5292080" y="6201516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220072" y="3824836"/>
              <a:ext cx="79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HY강B" pitchFamily="18" charset="-127"/>
                  <a:ea typeface="HY강B" pitchFamily="18" charset="-127"/>
                  <a:cs typeface="Times New Roman" pitchFamily="18" charset="0"/>
                </a:rPr>
                <a:t>165</a:t>
              </a: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4644008" y="1583119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5120905" y="1430066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4518098" y="1411944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flipH="1">
              <a:off x="4509045" y="1496312"/>
              <a:ext cx="612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 flipH="1">
              <a:off x="4644424" y="1682286"/>
              <a:ext cx="396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5031207" y="1583151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418931" y="1448572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latin typeface="HY강B" pitchFamily="18" charset="-127"/>
                  <a:ea typeface="HY강B" pitchFamily="18" charset="-127"/>
                  <a:cs typeface="Times New Roman" pitchFamily="18" charset="0"/>
                </a:rPr>
                <a:t>Ø9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18931" y="1630364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latin typeface="HY강B" pitchFamily="18" charset="-127"/>
                  <a:ea typeface="HY강B" pitchFamily="18" charset="-127"/>
                  <a:cs typeface="Times New Roman" pitchFamily="18" charset="0"/>
                </a:rPr>
                <a:t>Ø6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652120" y="1377643"/>
            <a:ext cx="11521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[</a:t>
            </a:r>
            <a:r>
              <a:rPr lang="ko-KR" altLang="en-US" sz="15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단위 </a:t>
            </a:r>
            <a:r>
              <a:rPr lang="en-US" altLang="ko-KR" sz="1500" dirty="0" smtClean="0">
                <a:latin typeface="HY강B" pitchFamily="18" charset="-127"/>
                <a:ea typeface="HY강B" pitchFamily="18" charset="-127"/>
                <a:cs typeface="Times New Roman" pitchFamily="18" charset="0"/>
              </a:rPr>
              <a:t>: mm]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75648" y="2708920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뚫려있음</a:t>
            </a:r>
            <a:r>
              <a:rPr lang="en-US" altLang="ko-KR" sz="2000" dirty="0" smtClean="0">
                <a:latin typeface="HY강B" pitchFamily="18" charset="-127"/>
                <a:ea typeface="HY강B" pitchFamily="18" charset="-127"/>
              </a:rPr>
              <a:t>, Tube </a:t>
            </a:r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형태임</a:t>
            </a:r>
            <a:endParaRPr lang="en-US" altLang="ko-KR" sz="2000" dirty="0" smtClean="0"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28" name="꺾인 연결선 27"/>
          <p:cNvCxnSpPr>
            <a:endCxn id="24" idx="1"/>
          </p:cNvCxnSpPr>
          <p:nvPr/>
        </p:nvCxnSpPr>
        <p:spPr>
          <a:xfrm>
            <a:off x="4788024" y="1988840"/>
            <a:ext cx="1187624" cy="920135"/>
          </a:xfrm>
          <a:prstGeom prst="bentConnector3">
            <a:avLst>
              <a:gd name="adj1" fmla="val 3551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24"/>
          <p:cNvCxnSpPr>
            <a:endCxn id="24" idx="2"/>
          </p:cNvCxnSpPr>
          <p:nvPr/>
        </p:nvCxnSpPr>
        <p:spPr>
          <a:xfrm rot="5400000" flipH="1" flipV="1">
            <a:off x="4681791" y="3287271"/>
            <a:ext cx="3056274" cy="2699792"/>
          </a:xfrm>
          <a:prstGeom prst="bentConnector3">
            <a:avLst>
              <a:gd name="adj1" fmla="val 5148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/>
          <p:cNvSpPr/>
          <p:nvPr/>
        </p:nvSpPr>
        <p:spPr>
          <a:xfrm>
            <a:off x="4572056" y="6021288"/>
            <a:ext cx="504000" cy="324244"/>
          </a:xfrm>
          <a:prstGeom prst="ellipse">
            <a:avLst/>
          </a:prstGeom>
          <a:noFill/>
          <a:ln w="762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166</Words>
  <Application>Microsoft Office PowerPoint</Application>
  <PresentationFormat>화면 슬라이드 쇼(4:3)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Flat Cell</vt:lpstr>
      <vt:lpstr>가공 목록 1</vt:lpstr>
      <vt:lpstr>가공 목록2</vt:lpstr>
    </vt:vector>
  </TitlesOfParts>
  <Company>Corrosion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관상 및 봉상용 틈부식 KIT의 치수 및 형상</dc:title>
  <dc:creator>박수진</dc:creator>
  <cp:lastModifiedBy>박수진</cp:lastModifiedBy>
  <cp:revision>189</cp:revision>
  <dcterms:created xsi:type="dcterms:W3CDTF">2012-01-30T00:44:32Z</dcterms:created>
  <dcterms:modified xsi:type="dcterms:W3CDTF">2013-03-11T02:09:29Z</dcterms:modified>
</cp:coreProperties>
</file>