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9" r:id="rId3"/>
    <p:sldId id="257" r:id="rId4"/>
    <p:sldId id="265" r:id="rId5"/>
    <p:sldId id="266" r:id="rId6"/>
    <p:sldId id="267" r:id="rId7"/>
    <p:sldId id="258" r:id="rId8"/>
    <p:sldId id="260" r:id="rId9"/>
    <p:sldId id="298" r:id="rId10"/>
    <p:sldId id="261" r:id="rId11"/>
    <p:sldId id="286" r:id="rId12"/>
    <p:sldId id="285" r:id="rId13"/>
    <p:sldId id="289" r:id="rId14"/>
    <p:sldId id="290" r:id="rId15"/>
    <p:sldId id="288" r:id="rId16"/>
    <p:sldId id="291" r:id="rId17"/>
    <p:sldId id="293" r:id="rId18"/>
    <p:sldId id="279" r:id="rId19"/>
    <p:sldId id="294" r:id="rId20"/>
    <p:sldId id="296" r:id="rId21"/>
    <p:sldId id="295" r:id="rId22"/>
    <p:sldId id="292" r:id="rId23"/>
    <p:sldId id="262" r:id="rId24"/>
    <p:sldId id="263" r:id="rId25"/>
    <p:sldId id="268" r:id="rId26"/>
    <p:sldId id="269" r:id="rId2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14" autoAdjust="0"/>
  </p:normalViewPr>
  <p:slideViewPr>
    <p:cSldViewPr showGuides="1">
      <p:cViewPr varScale="1">
        <p:scale>
          <a:sx n="65" d="100"/>
          <a:sy n="65" d="100"/>
        </p:scale>
        <p:origin x="-1452" y="-96"/>
      </p:cViewPr>
      <p:guideLst>
        <p:guide orient="horz" pos="2160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E4BEC1-C4D2-483A-9D4E-40E427B06A9D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42415-6B53-495E-B6AB-ED0446EC7E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1250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42415-6B53-495E-B6AB-ED0446EC7EE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4696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4157-BDC6-45FC-BE93-A58F4535396D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8251-03F8-461A-B484-40A745799B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219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4157-BDC6-45FC-BE93-A58F4535396D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8251-03F8-461A-B484-40A745799B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96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4157-BDC6-45FC-BE93-A58F4535396D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8251-03F8-461A-B484-40A745799B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008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4157-BDC6-45FC-BE93-A58F4535396D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8251-03F8-461A-B484-40A745799B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7979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4157-BDC6-45FC-BE93-A58F4535396D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8251-03F8-461A-B484-40A745799B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6627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4157-BDC6-45FC-BE93-A58F4535396D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8251-03F8-461A-B484-40A745799B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238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4157-BDC6-45FC-BE93-A58F4535396D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8251-03F8-461A-B484-40A745799B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9760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4157-BDC6-45FC-BE93-A58F4535396D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8251-03F8-461A-B484-40A745799B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7252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4157-BDC6-45FC-BE93-A58F4535396D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8251-03F8-461A-B484-40A745799B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07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4157-BDC6-45FC-BE93-A58F4535396D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8251-03F8-461A-B484-40A745799B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0793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4157-BDC6-45FC-BE93-A58F4535396D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58251-03F8-461A-B484-40A745799B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8226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04157-BDC6-45FC-BE93-A58F4535396D}" type="datetimeFigureOut">
              <a:rPr lang="ko-KR" altLang="en-US" smtClean="0"/>
              <a:t>2013-07-23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58251-03F8-461A-B484-40A745799B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1664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00" y="332656"/>
            <a:ext cx="3082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2400" b="1" dirty="0" smtClean="0">
                <a:latin typeface="맑은 고딕"/>
                <a:ea typeface="맑은 고딕"/>
              </a:rPr>
              <a:t>▶ </a:t>
            </a:r>
            <a:r>
              <a:rPr lang="ko-KR" altLang="en-US" sz="2400" b="1" dirty="0" smtClean="0"/>
              <a:t>냉매 중 </a:t>
            </a:r>
            <a:r>
              <a:rPr lang="ko-KR" altLang="en-US" sz="2400" b="1" dirty="0"/>
              <a:t>산분 측정</a:t>
            </a:r>
            <a:endParaRPr lang="ko-KR" alt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32048" y="1556792"/>
            <a:ext cx="86764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600" dirty="0"/>
              <a:t>(1) </a:t>
            </a:r>
            <a:r>
              <a:rPr lang="ko-KR" altLang="en-US" sz="1600" dirty="0"/>
              <a:t>산분 측정을 위한 장치의 구성은 다음과 같다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 err="1"/>
              <a:t>스테인레스철</a:t>
            </a:r>
            <a:r>
              <a:rPr lang="ko-KR" altLang="en-US" sz="1600" dirty="0"/>
              <a:t> 관 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/>
              <a:t>저울 </a:t>
            </a:r>
            <a:r>
              <a:rPr lang="en-US" altLang="ko-KR" sz="1600" dirty="0"/>
              <a:t>1000g x 0.1g 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100mL </a:t>
            </a:r>
            <a:r>
              <a:rPr lang="ko-KR" altLang="en-US" sz="1600" dirty="0" err="1"/>
              <a:t>스테인레스</a:t>
            </a:r>
            <a:r>
              <a:rPr lang="ko-KR" altLang="en-US" sz="1600" dirty="0"/>
              <a:t> 실린지 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/>
              <a:t>파이프에 맞는 볼트 </a:t>
            </a:r>
            <a:r>
              <a:rPr lang="en-US" altLang="ko-KR" sz="1600" dirty="0"/>
              <a:t>two 1/4“ </a:t>
            </a:r>
            <a:r>
              <a:rPr lang="ko-KR" altLang="en-US" sz="1600" dirty="0" err="1"/>
              <a:t>스테인레스철</a:t>
            </a:r>
            <a:r>
              <a:rPr lang="ko-KR" altLang="en-US" sz="1600" dirty="0"/>
              <a:t> 밸브 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female </a:t>
            </a:r>
            <a:r>
              <a:rPr lang="ko-KR" altLang="en-US" sz="1600" dirty="0"/>
              <a:t>파이프 </a:t>
            </a:r>
            <a:r>
              <a:rPr lang="en-US" altLang="ko-KR" sz="1600" dirty="0"/>
              <a:t>two 1/4“ ×flare fitting 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Swagelok 1/16" ×Swagelok reducing union1/4"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Swagelok 1/4"×1/4" flare AN adaptor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1/4"×1/4" </a:t>
            </a:r>
            <a:r>
              <a:rPr lang="ko-KR" altLang="en-US" sz="1600" dirty="0"/>
              <a:t>동 연결기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1/4“ </a:t>
            </a:r>
            <a:r>
              <a:rPr lang="en-US" altLang="ko-KR" sz="1600" dirty="0" err="1"/>
              <a:t>intlet</a:t>
            </a:r>
            <a:r>
              <a:rPr lang="en-US" altLang="ko-KR" sz="1600" dirty="0"/>
              <a:t> NTP male ×1/4" outlet NPT female </a:t>
            </a:r>
            <a:r>
              <a:rPr lang="en-US" altLang="ko-KR" sz="1600" dirty="0" err="1"/>
              <a:t>Hoke</a:t>
            </a:r>
            <a:r>
              <a:rPr lang="en-US" altLang="ko-KR" sz="1600" dirty="0"/>
              <a:t> pressure </a:t>
            </a:r>
            <a:r>
              <a:rPr lang="en-US" altLang="ko-KR" sz="1600" dirty="0" smtClean="0"/>
              <a:t>relief valve </a:t>
            </a:r>
            <a:endParaRPr lang="en-US" altLang="ko-KR" sz="1600" dirty="0"/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250mL Erlenmeyer </a:t>
            </a:r>
            <a:r>
              <a:rPr lang="ko-KR" altLang="en-US" sz="1600" dirty="0"/>
              <a:t>플라스크 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 err="1"/>
              <a:t>Bromothymol</a:t>
            </a:r>
            <a:r>
              <a:rPr lang="en-US" altLang="ko-KR" sz="1600" dirty="0"/>
              <a:t> </a:t>
            </a:r>
            <a:r>
              <a:rPr lang="ko-KR" altLang="en-US" sz="1600" dirty="0"/>
              <a:t>블루 </a:t>
            </a:r>
            <a:r>
              <a:rPr lang="ko-KR" altLang="en-US" sz="1600" dirty="0" err="1"/>
              <a:t>나트륨염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Spectrophotometric grade isopropanol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Spectrophotometric grade toluene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 smtClean="0"/>
              <a:t>메탄올의 </a:t>
            </a:r>
            <a:r>
              <a:rPr lang="en-US" altLang="ko-KR" sz="1600" dirty="0"/>
              <a:t>0.1N </a:t>
            </a:r>
            <a:r>
              <a:rPr lang="ko-KR" altLang="en-US" sz="1600" dirty="0"/>
              <a:t>수산화인 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0.1N </a:t>
            </a:r>
            <a:r>
              <a:rPr lang="ko-KR" altLang="en-US" sz="1600" dirty="0"/>
              <a:t>황산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/>
              <a:t>메탄올 용액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 err="1"/>
              <a:t>교반기</a:t>
            </a:r>
            <a:r>
              <a:rPr lang="ko-KR" altLang="en-US" sz="1600" dirty="0"/>
              <a:t> 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 err="1"/>
              <a:t>초순수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/>
              <a:t>뷰렛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496" y="1052736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u="sng" dirty="0" smtClean="0"/>
              <a:t>Method 1.</a:t>
            </a:r>
            <a:endParaRPr lang="ko-KR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316520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0796" y="260648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600" dirty="0"/>
              <a:t>(2) </a:t>
            </a:r>
            <a:r>
              <a:rPr lang="ko-KR" altLang="en-US" sz="1600" dirty="0"/>
              <a:t>측정에 사용하는 샘플분석을 하기 위해 제조하는 시약은 다음과 같다</a:t>
            </a:r>
            <a:r>
              <a:rPr lang="en-US" altLang="ko-KR" sz="1600" dirty="0"/>
              <a:t>. 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0.1N KOH</a:t>
            </a:r>
            <a:r>
              <a:rPr lang="ko-KR" altLang="en-US" sz="1600" dirty="0"/>
              <a:t>용액 </a:t>
            </a:r>
            <a:r>
              <a:rPr lang="en-US" altLang="ko-KR" sz="1600" dirty="0"/>
              <a:t>: 1000mL</a:t>
            </a:r>
            <a:r>
              <a:rPr lang="ko-KR" altLang="en-US" sz="1600" dirty="0" err="1"/>
              <a:t>륨</a:t>
            </a:r>
            <a:r>
              <a:rPr lang="ko-KR" altLang="en-US" sz="1600" dirty="0"/>
              <a:t> 플라스크에 </a:t>
            </a:r>
            <a:r>
              <a:rPr lang="en-US" altLang="ko-KR" sz="1600" dirty="0"/>
              <a:t>0.1N KOH</a:t>
            </a:r>
            <a:r>
              <a:rPr lang="ko-KR" altLang="en-US" sz="1600" dirty="0"/>
              <a:t>용액 </a:t>
            </a:r>
            <a:r>
              <a:rPr lang="en-US" altLang="ko-KR" sz="1600" dirty="0"/>
              <a:t>100mL</a:t>
            </a:r>
            <a:r>
              <a:rPr lang="ko-KR" altLang="en-US" sz="1600" dirty="0"/>
              <a:t>를 </a:t>
            </a:r>
            <a:r>
              <a:rPr lang="ko-KR" altLang="en-US" sz="1600" dirty="0" err="1"/>
              <a:t>피펫으로</a:t>
            </a:r>
            <a:r>
              <a:rPr lang="ko-KR" altLang="en-US" sz="1600" dirty="0"/>
              <a:t> 넣는다</a:t>
            </a:r>
            <a:r>
              <a:rPr lang="en-US" altLang="ko-KR" sz="1600" dirty="0"/>
              <a:t>.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증류수로 </a:t>
            </a:r>
            <a:r>
              <a:rPr lang="ko-KR" altLang="en-US" sz="1600" dirty="0"/>
              <a:t>마크가 있는 선까지 희석한 후 전체 섞는다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0.1N </a:t>
            </a:r>
            <a:r>
              <a:rPr lang="ko-KR" altLang="en-US" sz="1600" dirty="0"/>
              <a:t>황산용액 </a:t>
            </a:r>
            <a:r>
              <a:rPr lang="en-US" altLang="ko-KR" sz="1600" dirty="0"/>
              <a:t>: 1000mL</a:t>
            </a:r>
            <a:r>
              <a:rPr lang="ko-KR" altLang="en-US" sz="1600" dirty="0"/>
              <a:t>볼륨 플라스크에 </a:t>
            </a:r>
            <a:r>
              <a:rPr lang="en-US" altLang="ko-KR" sz="1600" dirty="0"/>
              <a:t>0.1N </a:t>
            </a:r>
            <a:r>
              <a:rPr lang="ko-KR" altLang="en-US" sz="1600" dirty="0"/>
              <a:t>황산용액 </a:t>
            </a:r>
            <a:r>
              <a:rPr lang="en-US" altLang="ko-KR" sz="1600" dirty="0"/>
              <a:t>100mL </a:t>
            </a:r>
            <a:r>
              <a:rPr lang="ko-KR" altLang="en-US" sz="1600" dirty="0"/>
              <a:t>를 </a:t>
            </a:r>
            <a:r>
              <a:rPr lang="ko-KR" altLang="en-US" sz="1600" dirty="0" err="1"/>
              <a:t>피펫으로</a:t>
            </a:r>
            <a:r>
              <a:rPr lang="ko-KR" altLang="en-US" sz="1600" dirty="0"/>
              <a:t> 넣는다</a:t>
            </a:r>
            <a:r>
              <a:rPr lang="en-US" altLang="ko-KR" sz="1600" dirty="0"/>
              <a:t>.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증류수로 </a:t>
            </a:r>
            <a:r>
              <a:rPr lang="ko-KR" altLang="en-US" sz="1600" dirty="0"/>
              <a:t>마크가 있는 선까지 희석한 후 전체 섞는다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 err="1"/>
              <a:t>추출액</a:t>
            </a:r>
            <a:r>
              <a:rPr lang="ko-KR" altLang="en-US" sz="1600" dirty="0"/>
              <a:t> </a:t>
            </a:r>
            <a:r>
              <a:rPr lang="en-US" altLang="ko-KR" sz="1600" dirty="0"/>
              <a:t>: </a:t>
            </a:r>
            <a:r>
              <a:rPr lang="ko-KR" altLang="en-US" sz="1600" dirty="0" err="1"/>
              <a:t>이소프로판올</a:t>
            </a:r>
            <a:r>
              <a:rPr lang="ko-KR" altLang="en-US" sz="1600" dirty="0"/>
              <a:t> </a:t>
            </a:r>
            <a:r>
              <a:rPr lang="en-US" altLang="ko-KR" sz="1600" dirty="0"/>
              <a:t>495mL</a:t>
            </a:r>
            <a:r>
              <a:rPr lang="ko-KR" altLang="en-US" sz="1600" dirty="0"/>
              <a:t>에 </a:t>
            </a:r>
            <a:r>
              <a:rPr lang="ko-KR" altLang="en-US" sz="1600" dirty="0" err="1"/>
              <a:t>톨루엔</a:t>
            </a:r>
            <a:r>
              <a:rPr lang="ko-KR" altLang="en-US" sz="1600" dirty="0"/>
              <a:t> </a:t>
            </a:r>
            <a:r>
              <a:rPr lang="en-US" altLang="ko-KR" sz="1600" dirty="0"/>
              <a:t>495mL</a:t>
            </a:r>
            <a:r>
              <a:rPr lang="ko-KR" altLang="en-US" sz="1600" dirty="0"/>
              <a:t>를 넣는다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톨루엔이소프판올</a:t>
            </a:r>
            <a:r>
              <a:rPr lang="ko-KR" altLang="en-US" sz="1600" dirty="0"/>
              <a:t> 용액에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물 </a:t>
            </a:r>
            <a:r>
              <a:rPr lang="en-US" altLang="ko-KR" sz="1600" dirty="0"/>
              <a:t>10mL</a:t>
            </a:r>
            <a:r>
              <a:rPr lang="ko-KR" altLang="en-US" sz="1600" dirty="0"/>
              <a:t>추가한 후 전체 섞는다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 err="1"/>
              <a:t>브로모티몰</a:t>
            </a:r>
            <a:r>
              <a:rPr lang="ko-KR" altLang="en-US" sz="1600" dirty="0"/>
              <a:t> 블루 지시약 용액 </a:t>
            </a:r>
            <a:r>
              <a:rPr lang="en-US" altLang="ko-KR" sz="1600" dirty="0"/>
              <a:t>: </a:t>
            </a:r>
            <a:r>
              <a:rPr lang="ko-KR" altLang="en-US" sz="1600" dirty="0"/>
              <a:t>메탄올 </a:t>
            </a:r>
            <a:r>
              <a:rPr lang="en-US" altLang="ko-KR" sz="1600" dirty="0"/>
              <a:t>100mL</a:t>
            </a:r>
            <a:r>
              <a:rPr lang="ko-KR" altLang="en-US" sz="1600" dirty="0"/>
              <a:t>에 </a:t>
            </a:r>
            <a:r>
              <a:rPr lang="ko-KR" altLang="en-US" sz="1600" dirty="0" err="1"/>
              <a:t>브로모티몰</a:t>
            </a:r>
            <a:r>
              <a:rPr lang="ko-KR" altLang="en-US" sz="1600" dirty="0"/>
              <a:t> 블루 </a:t>
            </a:r>
            <a:r>
              <a:rPr lang="ko-KR" altLang="en-US" sz="1600" dirty="0" err="1"/>
              <a:t>산염</a:t>
            </a:r>
            <a:r>
              <a:rPr lang="ko-KR" altLang="en-US" sz="1600" dirty="0"/>
              <a:t> </a:t>
            </a:r>
            <a:r>
              <a:rPr lang="en-US" altLang="ko-KR" sz="1600" dirty="0"/>
              <a:t>1g</a:t>
            </a:r>
            <a:r>
              <a:rPr lang="ko-KR" altLang="en-US" sz="1600" dirty="0"/>
              <a:t>을 용해한다</a:t>
            </a:r>
            <a:r>
              <a:rPr lang="en-US" altLang="ko-KR" sz="1600" dirty="0"/>
              <a:t>.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전체를 </a:t>
            </a:r>
            <a:r>
              <a:rPr lang="ko-KR" altLang="en-US" sz="1600" dirty="0"/>
              <a:t>섞고 </a:t>
            </a:r>
            <a:r>
              <a:rPr lang="en-US" altLang="ko-KR" sz="1600" dirty="0"/>
              <a:t>dropper</a:t>
            </a:r>
            <a:r>
              <a:rPr lang="ko-KR" altLang="en-US" sz="1600" dirty="0"/>
              <a:t>병에 보관한다</a:t>
            </a:r>
            <a:r>
              <a:rPr lang="en-US" altLang="ko-KR" sz="1600" dirty="0" smtClean="0"/>
              <a:t>.</a:t>
            </a:r>
            <a:endParaRPr lang="ko-KR" alt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25032" y="2809373"/>
            <a:ext cx="928903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600" dirty="0" smtClean="0"/>
              <a:t>(3) </a:t>
            </a:r>
            <a:r>
              <a:rPr lang="ko-KR" altLang="en-US" sz="1600" dirty="0" smtClean="0"/>
              <a:t>제조한 시약을 사용하여 실린더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밸브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모세관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동연결기</a:t>
            </a:r>
            <a:r>
              <a:rPr lang="ko-KR" altLang="en-US" sz="1600" dirty="0" smtClean="0"/>
              <a:t> 등의 기기를 사용한 샘플 분석의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순서는 아래와 같다</a:t>
            </a:r>
          </a:p>
          <a:p>
            <a:pPr fontAlgn="base"/>
            <a:r>
              <a:rPr lang="ko-KR" altLang="en-US" sz="1600" dirty="0" smtClean="0"/>
              <a:t>    ① 전체적으로 처음 </a:t>
            </a:r>
            <a:r>
              <a:rPr lang="ko-KR" altLang="en-US" sz="1600" dirty="0" err="1" smtClean="0"/>
              <a:t>시험전에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100mL </a:t>
            </a:r>
            <a:r>
              <a:rPr lang="ko-KR" altLang="en-US" sz="1600" dirty="0" err="1" smtClean="0"/>
              <a:t>스테인레스강</a:t>
            </a:r>
            <a:r>
              <a:rPr lang="ko-KR" altLang="en-US" sz="1600" dirty="0" smtClean="0"/>
              <a:t> 실린더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밸브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모세관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동 연결기</a:t>
            </a:r>
            <a:r>
              <a:rPr lang="en-US" altLang="ko-KR" sz="1600" dirty="0" smtClean="0"/>
              <a:t>, </a:t>
            </a:r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250mL Erlenmeyer</a:t>
            </a:r>
            <a:r>
              <a:rPr lang="ko-KR" altLang="en-US" sz="1600" dirty="0" smtClean="0"/>
              <a:t>플라스크를 세척한다</a:t>
            </a:r>
            <a:r>
              <a:rPr lang="en-US" altLang="ko-KR" sz="1600" dirty="0" smtClean="0"/>
              <a:t>. 230</a:t>
            </a:r>
            <a:r>
              <a:rPr lang="ko-KR" altLang="en-US" sz="1600" dirty="0" smtClean="0"/>
              <a:t>℉</a:t>
            </a:r>
            <a:r>
              <a:rPr lang="en-US" altLang="ko-KR" sz="1600" dirty="0" smtClean="0"/>
              <a:t>(110</a:t>
            </a:r>
            <a:r>
              <a:rPr lang="ko-KR" altLang="en-US" sz="1600" dirty="0" smtClean="0"/>
              <a:t>℃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와 완전 진공까지 그 성분을 모두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가열한다</a:t>
            </a:r>
          </a:p>
          <a:p>
            <a:pPr fontAlgn="base"/>
            <a:r>
              <a:rPr lang="ko-KR" altLang="en-US" sz="1600" dirty="0" smtClean="0"/>
              <a:t>    ② 그 실린더의 무게를 약 </a:t>
            </a:r>
            <a:r>
              <a:rPr lang="en-US" altLang="ko-KR" sz="1600" dirty="0" smtClean="0"/>
              <a:t>0.01g</a:t>
            </a:r>
            <a:r>
              <a:rPr lang="ko-KR" altLang="en-US" sz="1600" dirty="0" smtClean="0"/>
              <a:t>까지 만들고 </a:t>
            </a:r>
            <a:r>
              <a:rPr lang="en-US" altLang="ko-KR" sz="1600" dirty="0" smtClean="0"/>
              <a:t>X</a:t>
            </a:r>
            <a:r>
              <a:rPr lang="ko-KR" altLang="en-US" sz="1600" dirty="0" smtClean="0"/>
              <a:t>로 이 무게를 나타낸다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fontAlgn="base"/>
            <a:r>
              <a:rPr lang="ko-KR" altLang="en-US" sz="1600" dirty="0" smtClean="0"/>
              <a:t>    ③ 실린더에 담긴 샘플에 증기밸브와 만들어진 실린더를 </a:t>
            </a:r>
            <a:r>
              <a:rPr lang="en-US" altLang="ko-KR" sz="1600" dirty="0" smtClean="0"/>
              <a:t>1/4″</a:t>
            </a:r>
            <a:r>
              <a:rPr lang="ko-KR" altLang="en-US" sz="1600" dirty="0" smtClean="0"/>
              <a:t>동 연결기로 연결한다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증기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밸브를 열어라 </a:t>
            </a:r>
            <a:r>
              <a:rPr lang="en-US" altLang="ko-KR" sz="1600" dirty="0" smtClean="0"/>
              <a:t>: </a:t>
            </a:r>
            <a:endParaRPr lang="ko-KR" altLang="en-US" sz="1600" dirty="0" smtClean="0"/>
          </a:p>
          <a:p>
            <a:pPr fontAlgn="base"/>
            <a:r>
              <a:rPr lang="ko-KR" altLang="en-US" sz="1600" dirty="0" smtClean="0"/>
              <a:t>        연결기를 느슨하게 하고 재빨리 맞게 조여라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fontAlgn="base"/>
            <a:r>
              <a:rPr lang="ko-KR" altLang="en-US" sz="1600" dirty="0" smtClean="0"/>
              <a:t>        이것은 대기의 </a:t>
            </a:r>
            <a:r>
              <a:rPr lang="en-US" altLang="ko-KR" sz="1600" dirty="0" smtClean="0"/>
              <a:t>1/4″</a:t>
            </a:r>
            <a:r>
              <a:rPr lang="ko-KR" altLang="en-US" sz="1600" dirty="0" smtClean="0"/>
              <a:t>연결기에 </a:t>
            </a:r>
            <a:r>
              <a:rPr lang="en-US" altLang="ko-KR" sz="1600" dirty="0" smtClean="0"/>
              <a:t>purge</a:t>
            </a:r>
            <a:r>
              <a:rPr lang="ko-KR" altLang="en-US" sz="1600" dirty="0" smtClean="0"/>
              <a:t>될 것이다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fontAlgn="base"/>
            <a:r>
              <a:rPr lang="ko-KR" altLang="en-US" sz="1600" dirty="0" smtClean="0"/>
              <a:t>    ④ 샘플을 만들어진 실린더로 바꾼다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샘플의 실린더 밸브를 연후 만들어진 실린더 밸브를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열어라</a:t>
            </a:r>
            <a:r>
              <a:rPr lang="en-US" altLang="ko-KR" sz="1600" dirty="0" smtClean="0"/>
              <a:t>. 50</a:t>
            </a:r>
            <a:r>
              <a:rPr lang="ko-KR" altLang="en-US" sz="1600" dirty="0" smtClean="0"/>
              <a:t>～</a:t>
            </a:r>
            <a:r>
              <a:rPr lang="en-US" altLang="ko-KR" sz="1600" dirty="0" smtClean="0"/>
              <a:t>100g</a:t>
            </a:r>
            <a:r>
              <a:rPr lang="ko-KR" altLang="en-US" sz="1600" dirty="0" smtClean="0"/>
              <a:t>의 냉매를 취해질 때까지 만들어진 실린더에 냉매를 넣는다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fontAlgn="base"/>
            <a:r>
              <a:rPr lang="ko-KR" altLang="en-US" sz="1600" dirty="0" smtClean="0"/>
              <a:t>    ⑤ 만들어진 실린더 밸브를 닫고 샘플이 담긴 실린더를 똑바로 세운다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샘플이 담긴 실린더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밸브를 닫는다 </a:t>
            </a:r>
            <a:r>
              <a:rPr lang="en-US" altLang="ko-KR" sz="1600" dirty="0" smtClean="0"/>
              <a:t>: 1/4″</a:t>
            </a:r>
            <a:r>
              <a:rPr lang="ko-KR" altLang="en-US" sz="1600" dirty="0" smtClean="0"/>
              <a:t>연결기를 느슨하게 하고 만들어진 실린더를 제거한다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fontAlgn="base"/>
            <a:r>
              <a:rPr lang="ko-KR" altLang="en-US" sz="1600" dirty="0" smtClean="0"/>
              <a:t>    ⑥ 냉매가 담긴 만들어진 무게를 다시 달고 이 값을 </a:t>
            </a:r>
            <a:r>
              <a:rPr lang="en-US" altLang="ko-KR" sz="1600" dirty="0" smtClean="0"/>
              <a:t>Y</a:t>
            </a:r>
            <a:r>
              <a:rPr lang="ko-KR" altLang="en-US" sz="1600" dirty="0" smtClean="0"/>
              <a:t>로 나타낸다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냉매의 무게는 </a:t>
            </a:r>
            <a:r>
              <a:rPr lang="en-US" altLang="ko-KR" sz="1600" dirty="0" smtClean="0"/>
              <a:t>Y - X = </a:t>
            </a:r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샘플링 된 냉매로 주어진다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63023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26080" y="404664"/>
            <a:ext cx="8417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⑦ 준비된 추출용액 </a:t>
            </a:r>
            <a:r>
              <a:rPr lang="en-US" altLang="ko-KR" sz="1600" dirty="0" smtClean="0"/>
              <a:t>100mL</a:t>
            </a:r>
            <a:r>
              <a:rPr lang="ko-KR" altLang="en-US" sz="1600" dirty="0" smtClean="0"/>
              <a:t>를 </a:t>
            </a:r>
            <a:r>
              <a:rPr lang="en-US" altLang="ko-KR" sz="1600" dirty="0" smtClean="0"/>
              <a:t>Erlenmeyer </a:t>
            </a:r>
            <a:r>
              <a:rPr lang="ko-KR" altLang="en-US" sz="1600" dirty="0" smtClean="0"/>
              <a:t>플라스크에 취한다</a:t>
            </a:r>
            <a:r>
              <a:rPr lang="en-US" altLang="ko-KR" sz="1600" dirty="0" smtClean="0"/>
              <a:t>. </a:t>
            </a:r>
            <a:r>
              <a:rPr lang="ko-KR" altLang="en-US" sz="1600" dirty="0" err="1" smtClean="0"/>
              <a:t>마그네틱바를</a:t>
            </a:r>
            <a:r>
              <a:rPr lang="ko-KR" altLang="en-US" sz="1600" dirty="0" smtClean="0"/>
              <a:t> 세척한 후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넣는다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그 </a:t>
            </a:r>
            <a:r>
              <a:rPr lang="ko-KR" altLang="en-US" sz="1600" dirty="0" err="1" smtClean="0"/>
              <a:t>추출액에</a:t>
            </a:r>
            <a:r>
              <a:rPr lang="ko-KR" altLang="en-US" sz="1600" dirty="0" smtClean="0"/>
              <a:t> 지시약 </a:t>
            </a:r>
            <a:r>
              <a:rPr lang="en-US" altLang="ko-KR" sz="1600" dirty="0" smtClean="0"/>
              <a:t>6</a:t>
            </a:r>
            <a:r>
              <a:rPr lang="ko-KR" altLang="en-US" sz="1600" dirty="0" smtClean="0"/>
              <a:t>방울을 넣고 처음과 같이 </a:t>
            </a:r>
            <a:r>
              <a:rPr lang="ko-KR" altLang="en-US" sz="1600" dirty="0" err="1" smtClean="0"/>
              <a:t>교반한다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fontAlgn="base"/>
            <a:r>
              <a:rPr lang="ko-KR" altLang="en-US" sz="1600" dirty="0" smtClean="0"/>
              <a:t>⑧ </a:t>
            </a:r>
            <a:r>
              <a:rPr lang="ko-KR" altLang="en-US" sz="1600" dirty="0" err="1" smtClean="0"/>
              <a:t>추출액이</a:t>
            </a:r>
            <a:r>
              <a:rPr lang="ko-KR" altLang="en-US" sz="1600" dirty="0" smtClean="0"/>
              <a:t> 노란색을 띈다면 뷰렛을 이용해 녹색이 될 때까지 </a:t>
            </a:r>
            <a:r>
              <a:rPr lang="en-US" altLang="ko-KR" sz="1600" dirty="0" smtClean="0"/>
              <a:t>0.1N </a:t>
            </a:r>
            <a:r>
              <a:rPr lang="ko-KR" altLang="en-US" sz="1600" dirty="0" smtClean="0"/>
              <a:t>수산화인을 첨가한다</a:t>
            </a:r>
            <a:r>
              <a:rPr lang="en-US" altLang="ko-KR" sz="1600" dirty="0" smtClean="0"/>
              <a:t>.    </a:t>
            </a:r>
          </a:p>
          <a:p>
            <a:pPr fontAlgn="base"/>
            <a:r>
              <a:rPr lang="ko-KR" altLang="en-US" sz="1600" dirty="0" smtClean="0"/>
              <a:t>    뷰렛의 반 정도는 실제 </a:t>
            </a:r>
            <a:r>
              <a:rPr lang="ko-KR" altLang="en-US" sz="1600" dirty="0" err="1" smtClean="0"/>
              <a:t>종말점이</a:t>
            </a:r>
            <a:r>
              <a:rPr lang="ko-KR" altLang="en-US" sz="1600" dirty="0" smtClean="0"/>
              <a:t> 나타나는데 필요하다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fontAlgn="base"/>
            <a:r>
              <a:rPr lang="ko-KR" altLang="en-US" sz="1600" dirty="0" smtClean="0"/>
              <a:t>⑨ </a:t>
            </a:r>
            <a:r>
              <a:rPr lang="ko-KR" altLang="en-US" sz="1600" dirty="0" err="1" smtClean="0"/>
              <a:t>추출액이</a:t>
            </a:r>
            <a:r>
              <a:rPr lang="ko-KR" altLang="en-US" sz="1600" dirty="0" smtClean="0"/>
              <a:t> 녹색이나 파란색으로 변한다면 뷰렛으로 </a:t>
            </a:r>
            <a:r>
              <a:rPr lang="en-US" altLang="ko-KR" sz="1600" dirty="0" smtClean="0"/>
              <a:t>0.1N</a:t>
            </a:r>
            <a:r>
              <a:rPr lang="ko-KR" altLang="en-US" sz="1600" dirty="0" smtClean="0"/>
              <a:t>황산을 노란색으로 변할 때까지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   </a:t>
            </a:r>
            <a:r>
              <a:rPr lang="ko-KR" altLang="en-US" sz="1600" dirty="0" smtClean="0"/>
              <a:t>첨가한다</a:t>
            </a:r>
            <a:r>
              <a:rPr lang="en-US" altLang="ko-KR" sz="1600" dirty="0" smtClean="0"/>
              <a:t>. </a:t>
            </a:r>
            <a:endParaRPr lang="ko-KR" altLang="en-US" sz="1600" dirty="0" smtClean="0"/>
          </a:p>
          <a:p>
            <a:pPr fontAlgn="base"/>
            <a:r>
              <a:rPr lang="ko-KR" altLang="en-US" sz="1600" dirty="0" smtClean="0"/>
              <a:t>⑩ 세척된 미세 연결기를 샘플을 포함한 만들어진 실린더에 연결하고 완전히 열릴 때까지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   </a:t>
            </a:r>
            <a:r>
              <a:rPr lang="ko-KR" altLang="en-US" sz="1600" dirty="0" smtClean="0"/>
              <a:t>실린더 밸브를 천천히 열어 </a:t>
            </a:r>
            <a:r>
              <a:rPr lang="ko-KR" altLang="en-US" sz="1600" dirty="0" err="1" smtClean="0"/>
              <a:t>추출액에</a:t>
            </a:r>
            <a:r>
              <a:rPr lang="ko-KR" altLang="en-US" sz="1600" dirty="0" smtClean="0"/>
              <a:t> 모든 샘플이 들어가도록 한다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  <a:p>
            <a:pPr fontAlgn="base"/>
            <a:r>
              <a:rPr lang="ko-KR" altLang="en-US" sz="1600" dirty="0" smtClean="0"/>
              <a:t>⑪ 샘플을 </a:t>
            </a:r>
            <a:r>
              <a:rPr lang="ko-KR" altLang="en-US" sz="1600" dirty="0" err="1" smtClean="0"/>
              <a:t>추출액에</a:t>
            </a:r>
            <a:r>
              <a:rPr lang="ko-KR" altLang="en-US" sz="1600" dirty="0" smtClean="0"/>
              <a:t> 추가한 후 용액의 색이 녹색이나 파란색이라면 그 결과는 “</a:t>
            </a:r>
            <a:r>
              <a:rPr lang="en-US" altLang="ko-KR" sz="1600" dirty="0" err="1" smtClean="0"/>
              <a:t>nondetect</a:t>
            </a:r>
            <a:r>
              <a:rPr lang="en-US" altLang="ko-KR" sz="1600" dirty="0" smtClean="0"/>
              <a:t>“</a:t>
            </a:r>
          </a:p>
          <a:p>
            <a:pPr fontAlgn="base"/>
            <a:r>
              <a:rPr lang="en-US" altLang="ko-KR" sz="1600" dirty="0" smtClean="0"/>
              <a:t>    </a:t>
            </a:r>
            <a:r>
              <a:rPr lang="ko-KR" altLang="en-US" sz="1600" dirty="0" smtClean="0"/>
              <a:t>로 기록한다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그 용액이 노란색이라면 약 </a:t>
            </a:r>
            <a:r>
              <a:rPr lang="en-US" altLang="ko-KR" sz="1600" dirty="0" smtClean="0"/>
              <a:t>0.01mL(V1)</a:t>
            </a:r>
            <a:r>
              <a:rPr lang="ko-KR" altLang="en-US" sz="1600" dirty="0" smtClean="0"/>
              <a:t>로 뷰렛의 부피를 기록하고 녹색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   </a:t>
            </a:r>
            <a:r>
              <a:rPr lang="ko-KR" altLang="en-US" sz="1600" dirty="0" err="1" smtClean="0"/>
              <a:t>종말점에</a:t>
            </a:r>
            <a:r>
              <a:rPr lang="ko-KR" altLang="en-US" sz="1600" dirty="0" smtClean="0"/>
              <a:t> 이를 때까지 </a:t>
            </a:r>
            <a:r>
              <a:rPr lang="en-US" altLang="ko-KR" sz="1600" dirty="0" smtClean="0"/>
              <a:t>0.1N KOH</a:t>
            </a:r>
            <a:r>
              <a:rPr lang="ko-KR" altLang="en-US" sz="1600" dirty="0" smtClean="0"/>
              <a:t>를 떨어뜨린다</a:t>
            </a:r>
            <a:r>
              <a:rPr lang="en-US" altLang="ko-KR" sz="1600" dirty="0" smtClean="0"/>
              <a:t>. 0.01mL</a:t>
            </a:r>
            <a:r>
              <a:rPr lang="ko-KR" altLang="en-US" sz="1600" dirty="0" smtClean="0"/>
              <a:t>까지 최종 뷰렛 부피를 기록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한다</a:t>
            </a:r>
            <a:r>
              <a:rPr lang="en-US" altLang="ko-KR" sz="1600" dirty="0" smtClean="0"/>
              <a:t>.(V2)</a:t>
            </a:r>
            <a:endParaRPr lang="ko-KR" altLang="en-US" sz="1600" dirty="0" smtClean="0"/>
          </a:p>
          <a:p>
            <a:pPr fontAlgn="base"/>
            <a:r>
              <a:rPr lang="en-US" altLang="ko-KR" sz="1600" dirty="0" smtClean="0"/>
              <a:t>    </a:t>
            </a:r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0.1N KOH </a:t>
            </a:r>
            <a:r>
              <a:rPr lang="ko-KR" altLang="en-US" sz="1600" dirty="0" smtClean="0"/>
              <a:t>첨가한 최종 부피 </a:t>
            </a:r>
            <a:r>
              <a:rPr lang="en-US" altLang="ko-KR" sz="1600" dirty="0" err="1" smtClean="0"/>
              <a:t>Vf</a:t>
            </a:r>
            <a:r>
              <a:rPr lang="en-US" altLang="ko-KR" sz="1600" dirty="0" smtClean="0"/>
              <a:t> = V2 - V1</a:t>
            </a:r>
            <a:endParaRPr lang="ko-KR" altLang="en-US" sz="1600" dirty="0" smtClean="0"/>
          </a:p>
          <a:p>
            <a:pPr fontAlgn="base"/>
            <a:r>
              <a:rPr lang="en-US" altLang="ko-KR" sz="1600" dirty="0" smtClean="0"/>
              <a:t>    ppm(</a:t>
            </a:r>
            <a:r>
              <a:rPr lang="en-US" altLang="ko-KR" sz="1600" dirty="0" err="1" smtClean="0"/>
              <a:t>HCl</a:t>
            </a:r>
            <a:r>
              <a:rPr lang="en-US" altLang="ko-KR" sz="1600" dirty="0" smtClean="0"/>
              <a:t>) = </a:t>
            </a:r>
            <a:r>
              <a:rPr lang="en-US" altLang="ko-KR" sz="1600" dirty="0" err="1" smtClean="0"/>
              <a:t>Vf</a:t>
            </a:r>
            <a:r>
              <a:rPr lang="en-US" altLang="ko-KR" sz="1600" dirty="0" smtClean="0"/>
              <a:t> ×KOH normality ×36500/ </a:t>
            </a:r>
            <a:r>
              <a:rPr lang="ko-KR" altLang="en-US" sz="1600" dirty="0" smtClean="0"/>
              <a:t>샘플 냉매 무게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36445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725795"/>
            <a:ext cx="7884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600" dirty="0" smtClean="0"/>
              <a:t>개요 </a:t>
            </a:r>
            <a:r>
              <a:rPr lang="ko-KR" altLang="en-US" sz="1600" dirty="0"/>
              <a:t>시료를 기화시켜 물 속으로 불어넣고 브롬크레졸그린을 지시약으로 하여 수산화나트륨 용액으로 적정하여 염산으로 산분을 구한다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⑴ 기구에는 </a:t>
            </a:r>
            <a:r>
              <a:rPr lang="ko-KR" altLang="en-US" sz="1600" dirty="0" err="1"/>
              <a:t>흡수병</a:t>
            </a:r>
            <a:r>
              <a:rPr lang="en-US" altLang="ko-KR" sz="1600" dirty="0"/>
              <a:t>(</a:t>
            </a:r>
            <a:r>
              <a:rPr lang="ko-KR" altLang="en-US" sz="1600" b="1" dirty="0"/>
              <a:t>그림 </a:t>
            </a:r>
            <a:r>
              <a:rPr lang="en-US" altLang="ko-KR" sz="1600" b="1" dirty="0"/>
              <a:t>8</a:t>
            </a:r>
            <a:r>
              <a:rPr lang="en-US" altLang="ko-KR" sz="1600" dirty="0"/>
              <a:t>), </a:t>
            </a:r>
            <a:r>
              <a:rPr lang="ko-KR" altLang="en-US" sz="1600" dirty="0"/>
              <a:t>삼각 플라스크</a:t>
            </a:r>
            <a:r>
              <a:rPr lang="en-US" altLang="ko-KR" sz="1600" dirty="0"/>
              <a:t>(</a:t>
            </a:r>
            <a:r>
              <a:rPr lang="ko-KR" altLang="en-US" sz="1600" b="1" dirty="0"/>
              <a:t>그림 </a:t>
            </a:r>
            <a:r>
              <a:rPr lang="en-US" altLang="ko-KR" sz="1600" b="1" dirty="0"/>
              <a:t>9</a:t>
            </a:r>
            <a:r>
              <a:rPr lang="en-US" altLang="ko-KR" sz="1600" dirty="0"/>
              <a:t>), </a:t>
            </a:r>
            <a:r>
              <a:rPr lang="ko-KR" altLang="en-US" sz="1600" dirty="0" err="1"/>
              <a:t>코니컬</a:t>
            </a:r>
            <a:r>
              <a:rPr lang="ko-KR" altLang="en-US" sz="1600" dirty="0"/>
              <a:t> 비커 </a:t>
            </a:r>
            <a:r>
              <a:rPr lang="en-US" altLang="ko-KR" sz="1600" dirty="0"/>
              <a:t>500mL</a:t>
            </a:r>
            <a:r>
              <a:rPr lang="ko-KR" altLang="en-US" sz="1600" dirty="0"/>
              <a:t>가 있다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217" name="_x195769536" descr="EMB000094a8038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91530"/>
            <a:ext cx="3932238" cy="459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5900709" y="5597822"/>
            <a:ext cx="15279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ko-KR" altLang="en-US" sz="1600" b="1" dirty="0"/>
              <a:t>그림 </a:t>
            </a:r>
            <a:r>
              <a:rPr lang="en-US" altLang="ko-KR" sz="1600" b="1" dirty="0"/>
              <a:t>8. </a:t>
            </a:r>
            <a:r>
              <a:rPr lang="ko-KR" altLang="en-US" sz="1600" b="1" dirty="0" err="1"/>
              <a:t>흡수병</a:t>
            </a:r>
            <a:endParaRPr lang="ko-KR" alt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0669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u="sng" dirty="0" smtClean="0"/>
              <a:t>Method 2.</a:t>
            </a:r>
            <a:endParaRPr lang="ko-KR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122064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41" name="_x196013384" descr="EMB000094a8038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8600"/>
            <a:ext cx="3048000" cy="437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135873" y="3719006"/>
            <a:ext cx="22156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ko-KR" altLang="en-US" sz="1600" b="1" dirty="0"/>
              <a:t>그림 </a:t>
            </a:r>
            <a:r>
              <a:rPr lang="en-US" altLang="ko-KR" sz="1600" b="1" dirty="0"/>
              <a:t>9. </a:t>
            </a:r>
            <a:r>
              <a:rPr lang="ko-KR" altLang="en-US" sz="1600" b="1" dirty="0"/>
              <a:t>삼각 플라스크</a:t>
            </a:r>
            <a:endParaRPr lang="ko-KR" altLang="en-US" sz="1600" dirty="0"/>
          </a:p>
        </p:txBody>
      </p:sp>
      <p:sp>
        <p:nvSpPr>
          <p:cNvPr id="6" name="직사각형 5"/>
          <p:cNvSpPr/>
          <p:nvPr/>
        </p:nvSpPr>
        <p:spPr>
          <a:xfrm>
            <a:off x="432048" y="4825633"/>
            <a:ext cx="8711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⑵ 시약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 err="1"/>
              <a:t>브롬크레졸린그린</a:t>
            </a:r>
            <a:r>
              <a:rPr lang="ko-KR" altLang="en-US" sz="1600" dirty="0"/>
              <a:t> 용액</a:t>
            </a:r>
            <a:r>
              <a:rPr lang="en-US" altLang="ko-KR" sz="1600" dirty="0"/>
              <a:t>(1g/L) 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0.01mol/L </a:t>
            </a:r>
            <a:r>
              <a:rPr lang="ko-KR" altLang="en-US" sz="1600" dirty="0"/>
              <a:t>수산화나트륨 용액 </a:t>
            </a:r>
            <a:r>
              <a:rPr lang="en-US" altLang="ko-KR" sz="1600" dirty="0"/>
              <a:t>0.1mol/L </a:t>
            </a:r>
            <a:r>
              <a:rPr lang="ko-KR" altLang="en-US" sz="1600" dirty="0"/>
              <a:t>수산화나트륨 용액</a:t>
            </a:r>
            <a:r>
              <a:rPr lang="en-US" altLang="ko-KR" sz="1600" dirty="0"/>
              <a:t>(</a:t>
            </a:r>
            <a:r>
              <a:rPr lang="en-US" altLang="ko-KR" sz="1600" dirty="0" smtClean="0"/>
              <a:t>4,000g </a:t>
            </a:r>
            <a:r>
              <a:rPr lang="en-US" altLang="ko-KR" sz="1600" dirty="0" err="1" smtClean="0"/>
              <a:t>NaOH</a:t>
            </a:r>
            <a:r>
              <a:rPr lang="en-US" altLang="ko-KR" sz="1600" dirty="0" smtClean="0"/>
              <a:t>/L</a:t>
            </a:r>
            <a:r>
              <a:rPr lang="en-US" altLang="ko-KR" sz="1600" dirty="0"/>
              <a:t>)</a:t>
            </a:r>
            <a:r>
              <a:rPr lang="ko-KR" altLang="en-US" sz="1600" dirty="0"/>
              <a:t>을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이산화탄소를 </a:t>
            </a:r>
            <a:r>
              <a:rPr lang="ko-KR" altLang="en-US" sz="1600" dirty="0"/>
              <a:t>포함하지 않는 물을 사용하여 </a:t>
            </a:r>
            <a:r>
              <a:rPr lang="en-US" altLang="ko-KR" sz="1600" dirty="0"/>
              <a:t>10</a:t>
            </a:r>
            <a:r>
              <a:rPr lang="ko-KR" altLang="en-US" sz="1600" dirty="0"/>
              <a:t>배로 희석하고 </a:t>
            </a:r>
            <a:r>
              <a:rPr lang="ko-KR" altLang="en-US" sz="1600" dirty="0" err="1"/>
              <a:t>풀리에틸렌</a:t>
            </a:r>
            <a:r>
              <a:rPr lang="ko-KR" altLang="en-US" sz="1600" dirty="0"/>
              <a:t> 용기에 보존한다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준비한 </a:t>
            </a:r>
            <a:r>
              <a:rPr lang="ko-KR" altLang="en-US" sz="1600" dirty="0" err="1"/>
              <a:t>흡수병</a:t>
            </a:r>
            <a:r>
              <a:rPr lang="ko-KR" altLang="en-US" sz="1600" dirty="0"/>
              <a:t> </a:t>
            </a:r>
            <a:r>
              <a:rPr lang="en-US" altLang="ko-KR" sz="1600" dirty="0"/>
              <a:t>4</a:t>
            </a:r>
            <a:r>
              <a:rPr lang="ko-KR" altLang="en-US" sz="1600" dirty="0"/>
              <a:t>개에 각각 이산화탄소를 포함하지 않는 물 </a:t>
            </a:r>
            <a:r>
              <a:rPr lang="en-US" altLang="ko-KR" sz="1600" dirty="0"/>
              <a:t>100mL</a:t>
            </a:r>
            <a:r>
              <a:rPr lang="ko-KR" altLang="en-US" sz="1600" dirty="0"/>
              <a:t>를 넣고 도관으로 직렬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연결하여 </a:t>
            </a:r>
            <a:r>
              <a:rPr lang="ko-KR" altLang="en-US" sz="1600" dirty="0"/>
              <a:t>첫 번째의 </a:t>
            </a:r>
            <a:r>
              <a:rPr lang="ko-KR" altLang="en-US" sz="1600" dirty="0" err="1"/>
              <a:t>흡수병</a:t>
            </a:r>
            <a:r>
              <a:rPr lang="ko-KR" altLang="en-US" sz="1600" dirty="0"/>
              <a:t> 앞에 삼각 플라스크를 부착한다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78823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2895" y="128828"/>
            <a:ext cx="8911633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⑶ </a:t>
            </a:r>
            <a:r>
              <a:rPr kumimoji="1" 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조작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</a:t>
            </a:r>
            <a:r>
              <a:rPr kumimoji="1" 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① 삼각 플라스크를 갈아 </a:t>
            </a:r>
            <a:r>
              <a:rPr kumimoji="1" lang="ko-K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맞춤부로부터</a:t>
            </a:r>
            <a:r>
              <a:rPr kumimoji="1" 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떼어내 시료 약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100g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을 끓어 오르지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않도록 냉각하면서 칭량하고 즉시 갈아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맞춤부를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본래대로 접속한다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②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실온에서 자연적으로 증발시켜 시료가 기화를 끝냈을 때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흡수병의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첫 번째 및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두 번째의 물을 합쳐서 그 일부로 삼각 플라스크를 세정하고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코니컬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비커에 옮겨 넣는다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③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여기에 지시약으로서 브롬크레졸그림 용액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(1g/L) 2.3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방울을 가하고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0.01mol/L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수산화나트륨 용액으로 적정하며 황색에서 청색으로 변하는 점을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종말점으로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④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동시에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흡수병의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세 번째 및 네 번째의 물을 합쳐서 이것을 바탕 시험으로 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dirty="0" smtClean="0">
              <a:solidFill>
                <a:srgbClr val="000000"/>
              </a:solidFill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dirty="0">
              <a:solidFill>
                <a:srgbClr val="000000"/>
              </a:solidFill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dirty="0" smtClean="0">
              <a:solidFill>
                <a:srgbClr val="000000"/>
              </a:solidFill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dirty="0">
              <a:solidFill>
                <a:srgbClr val="000000"/>
              </a:solidFill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⑷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계산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O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＝ 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11265" name="_x196124224" descr="DRW000094a8039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9308"/>
            <a:ext cx="1454150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617190" y="4057327"/>
            <a:ext cx="64152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×100</a:t>
            </a:r>
            <a:endParaRPr kumimoji="1" lang="en-US" altLang="ko-K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52516" y="5129897"/>
            <a:ext cx="74478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여기서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O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산분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</a:t>
            </a:r>
            <a:r>
              <a:rPr kumimoji="1" lang="en-US" altLang="ko-K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HCl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로서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)(%)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     D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적정의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1.01mol/L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수산화나트륨 용액 소비량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(mL)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     E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바탕 시험의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0.01mol/L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수산화나트륨 용액 소비량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(mL)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     S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시료의 무게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(g)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588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81" y="50252"/>
            <a:ext cx="3082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400" b="1" dirty="0" smtClean="0">
                <a:latin typeface="맑은 고딕"/>
                <a:ea typeface="맑은 고딕"/>
              </a:rPr>
              <a:t>▶ </a:t>
            </a:r>
            <a:r>
              <a:rPr lang="ko-KR" altLang="en-US" sz="2400" b="1" dirty="0" smtClean="0">
                <a:latin typeface="맑은 고딕"/>
                <a:ea typeface="맑은 고딕"/>
              </a:rPr>
              <a:t>냉매 중</a:t>
            </a:r>
            <a:r>
              <a:rPr lang="ko-KR" altLang="en-US" sz="2400" b="1" dirty="0" smtClean="0"/>
              <a:t> </a:t>
            </a:r>
            <a:r>
              <a:rPr lang="ko-KR" altLang="en-US" sz="2400" b="1" dirty="0"/>
              <a:t>수분 측정</a:t>
            </a:r>
            <a:endParaRPr lang="ko-KR" alt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47717" y="1826815"/>
            <a:ext cx="7436651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1600" dirty="0"/>
              <a:t>(1) KF</a:t>
            </a:r>
            <a:r>
              <a:rPr lang="ko-KR" altLang="en-US" sz="1600" dirty="0"/>
              <a:t>전기량 분석 </a:t>
            </a:r>
            <a:r>
              <a:rPr lang="ko-KR" altLang="en-US" sz="1600" dirty="0" err="1"/>
              <a:t>적정기를</a:t>
            </a:r>
            <a:r>
              <a:rPr lang="ko-KR" altLang="en-US" sz="1600" dirty="0"/>
              <a:t> 이용한 수분측정을 하기 위한 장치는 아 </a:t>
            </a:r>
            <a:r>
              <a:rPr lang="ko-KR" altLang="en-US" sz="1600" dirty="0" err="1"/>
              <a:t>래와</a:t>
            </a:r>
            <a:r>
              <a:rPr lang="ko-KR" altLang="en-US" sz="1600" dirty="0"/>
              <a:t> 같다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KF </a:t>
            </a:r>
            <a:r>
              <a:rPr lang="ko-KR" altLang="en-US" sz="1600" dirty="0"/>
              <a:t>전기량 분석 </a:t>
            </a:r>
            <a:r>
              <a:rPr lang="ko-KR" altLang="en-US" sz="1600" dirty="0" err="1"/>
              <a:t>적정기</a:t>
            </a:r>
            <a:r>
              <a:rPr lang="ko-KR" altLang="en-US" sz="1600" dirty="0"/>
              <a:t> 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75mL </a:t>
            </a:r>
            <a:r>
              <a:rPr lang="ko-KR" altLang="en-US" sz="1600" dirty="0" err="1"/>
              <a:t>스테인레스</a:t>
            </a:r>
            <a:r>
              <a:rPr lang="ko-KR" altLang="en-US" sz="1600" dirty="0"/>
              <a:t> 철 실린더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2</a:t>
            </a:r>
            <a:r>
              <a:rPr lang="ko-KR" altLang="en-US" sz="1600" dirty="0"/>
              <a:t>개의 </a:t>
            </a:r>
            <a:r>
              <a:rPr lang="en-US" altLang="ko-KR" sz="1600" dirty="0"/>
              <a:t>1/4“stainless steel valve with male pipe </a:t>
            </a:r>
            <a:r>
              <a:rPr lang="en-US" altLang="ko-KR" sz="1600" dirty="0" err="1"/>
              <a:t>fitings</a:t>
            </a:r>
            <a:endParaRPr lang="en-US" altLang="ko-KR" sz="1600" dirty="0"/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2</a:t>
            </a:r>
            <a:r>
              <a:rPr lang="ko-KR" altLang="en-US" sz="1600" dirty="0"/>
              <a:t>개의 </a:t>
            </a:r>
            <a:r>
              <a:rPr lang="en-US" altLang="ko-KR" sz="1600" dirty="0"/>
              <a:t>1/4"female pipe ×1/4" flare fittings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 err="1"/>
              <a:t>Geverator</a:t>
            </a:r>
            <a:r>
              <a:rPr lang="en-US" altLang="ko-KR" sz="1600" dirty="0"/>
              <a:t> </a:t>
            </a:r>
            <a:r>
              <a:rPr lang="ko-KR" altLang="en-US" sz="1600" dirty="0"/>
              <a:t>용액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Cathode </a:t>
            </a:r>
            <a:r>
              <a:rPr lang="ko-KR" altLang="en-US" sz="1600" dirty="0"/>
              <a:t>용액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 err="1"/>
              <a:t>스테인레스</a:t>
            </a:r>
            <a:r>
              <a:rPr lang="ko-KR" altLang="en-US" sz="1600" dirty="0"/>
              <a:t> 철 </a:t>
            </a:r>
            <a:r>
              <a:rPr lang="ko-KR" altLang="en-US" sz="1600" dirty="0" err="1"/>
              <a:t>미세관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1/4" NPT ×1/4" FPT </a:t>
            </a:r>
            <a:r>
              <a:rPr lang="ko-KR" altLang="en-US" sz="1600" dirty="0"/>
              <a:t>압력밸브 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1/16" Swagelok ×1/4" Swagelok reducing union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1/4" Swagelok ×1/4" flare AN adaptor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/>
              <a:t>저울</a:t>
            </a:r>
            <a:r>
              <a:rPr lang="en-US" altLang="ko-KR" sz="1600" dirty="0"/>
              <a:t>, 1000g ×0.01g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Ring stand with clamps</a:t>
            </a:r>
          </a:p>
          <a:p>
            <a:pPr fontAlgn="base"/>
            <a:r>
              <a:rPr lang="en-US" altLang="ko-KR" sz="1600" dirty="0" smtClean="0"/>
              <a:t>  - Heat </a:t>
            </a:r>
            <a:r>
              <a:rPr lang="en-US" altLang="ko-KR" sz="1600" dirty="0"/>
              <a:t>gun 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Nalgene </a:t>
            </a:r>
            <a:r>
              <a:rPr lang="ko-KR" altLang="en-US" sz="1600" dirty="0" err="1"/>
              <a:t>데시게이터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/>
              <a:t>실린지 </a:t>
            </a:r>
            <a:r>
              <a:rPr lang="en-US" altLang="ko-KR" sz="1600" dirty="0"/>
              <a:t>10</a:t>
            </a:r>
            <a:r>
              <a:rPr lang="ko-KR" altLang="en-US" sz="1600" dirty="0"/>
              <a:t>㎕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1/4" ×1/4" </a:t>
            </a:r>
            <a:r>
              <a:rPr lang="ko-KR" altLang="en-US" sz="1600" dirty="0"/>
              <a:t>동 </a:t>
            </a:r>
            <a:r>
              <a:rPr lang="ko-KR" altLang="en-US" sz="1600" dirty="0" err="1"/>
              <a:t>플레어</a:t>
            </a:r>
            <a:r>
              <a:rPr lang="ko-KR" altLang="en-US" sz="1600" dirty="0"/>
              <a:t> 연결기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en-US" altLang="ko-KR" sz="1600" dirty="0"/>
              <a:t>10mL gastight syringe with deflected point needle</a:t>
            </a:r>
          </a:p>
          <a:p>
            <a:pPr fontAlgn="base"/>
            <a:r>
              <a:rPr lang="en-US" altLang="ko-KR" sz="1600" dirty="0" smtClean="0"/>
              <a:t>  - septum </a:t>
            </a:r>
            <a:r>
              <a:rPr lang="en-US" altLang="ko-KR" sz="1600" dirty="0"/>
              <a:t>: Included as an accessory with the Karl Fischer </a:t>
            </a:r>
            <a:r>
              <a:rPr lang="en-US" altLang="ko-KR" sz="1600" dirty="0" err="1"/>
              <a:t>titrator</a:t>
            </a:r>
            <a:endParaRPr lang="en-US" altLang="ko-KR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35496" y="1052736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u="sng" dirty="0" smtClean="0"/>
              <a:t>Method 1.</a:t>
            </a:r>
            <a:endParaRPr lang="ko-KR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63023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33006" y="985946"/>
            <a:ext cx="8710994" cy="57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(2)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중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․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고압 냉매의 샘플 분석순서는 다음과 같다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①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한시간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동안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230℉(110℃)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에서 오븐에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1/4″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동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플래너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연결기와 미세기관 튜브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만들어진 실린더를 넣는다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②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오븐에서 그 실린더를 꺼내고 모든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조립품을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뜨겁게 하면서 완전 진공상태로 한 후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30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미크론으로 만든다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③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밸브를 닫고 마개를 씌운다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데시게이터에서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실온이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될때까지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그 실린더를 냉각시킨다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④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약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0.01g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의 오차까지 만들어진 실린더의 무게를 다시 달고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X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로 이 값을 나타낸다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⑤ heat gun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으로 만들어진 실린더 밸브의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flare fitting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과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30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초 동안 샘플이 들어있는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실린더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flare fitting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을 가열한다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이 방법은 잔여 수분이 제거 될 것이다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⑥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오븐에서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1/4″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동 연결기를 꺼내고 그것을 미리 샘플이 담긴 실린더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증기쪽으로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연결한다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만들어진 실린더는 샘플이 담긴 실린더에 따라 변하게 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⑦ fitting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으로부터 공기를 제거하기 위해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1/4″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동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플래너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연결기로 기상의 냉매를 소량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purge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⑧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실온이 될 때까지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1/4″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동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플래너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연결기를 냉각한다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⑨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샘플이 담긴 실린더를 만들어진 실린더로 바꾼다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⑩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만들어진 실린더를 열고 실린더 안에 액체냉매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5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～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30g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넣는다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실린더의 밸브를 닫고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어림잡아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수분 값 클수록 샘플에 필요한 양은 작아진다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N&amp;R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냉매에서 수분 실험에서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10g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의 샘플 무게는 적당하다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⑪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샘플이 담긴 실린더의 증기 부분을 열고 만들어진 실린더 밸브를 닫는다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샘플이 담긴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실린더를 똑바로 세우고 만들어진 실린더에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drain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위해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1/4″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동 연결기를 통해 액체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냉매를 넣는다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⑫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샘플 실린더 증기 부분 밸브를 닫고 샘플 실린더와 만들어진 실린더 사이의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1/4″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동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연결기를 떼어낸다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844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028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92286" y="602679"/>
            <a:ext cx="860425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⑬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만들어진 실린더 무게를 약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0.01g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까지 다시 달고 그 냉매를 샘플화 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이 값을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Y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로 나타낸다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⑭ Y - X =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샘플화된 냉매의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g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수로 샘플 무게를 측정한다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⑮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오븐에서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미세관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튜브를 꺼내고 그것을 만들어진 실린더에 연결한다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미세관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튜브가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cathode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막 수준이 되게 하기 위해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KF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적정기에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새로운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septum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을 설치한다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미세관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튜브를 만들어진 실린더의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1/4″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플래어에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연결한다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그 만들어진 실린더를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똑바로 세운다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샘플의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introduction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은 </a:t>
            </a:r>
            <a:r>
              <a:rPr kumimoji="1" lang="en-US" altLang="ko-K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Aquastar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주위의 수분이 안정적일 때 준비한다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그 검출기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pilot lamp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는 노란색이 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EM Science </a:t>
            </a:r>
            <a:r>
              <a:rPr kumimoji="1" lang="en-US" altLang="ko-K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Aquastar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C200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양신명조"/>
                <a:cs typeface="굴림" pitchFamily="50" charset="-127"/>
              </a:rPr>
              <a:t>“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샘플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양신명조"/>
                <a:cs typeface="굴림" pitchFamily="50" charset="-127"/>
              </a:rPr>
              <a:t>”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이라고 붙여라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만들어진 실린더의 밸브를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열고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Karl Fisher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시약에 통과하기 위해 기상 냉매를 보낸다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그런 것이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미세관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튜브에서 발생을 제한하기 위해 매우 느리게 진행된다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Slight chilling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은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만들어진 실린더에서 나타난다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그 방법을 통해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70℉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와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90℉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사이의 실린더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온도를 유지하기 위해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heat gun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을 이용한다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모든 액체냉매가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Karl Fischer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시약에 통과했을 때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250℉(121℃)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까지 만들어진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실린더의 온도를 올리기 위해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heat gun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을 이용하고 만들어진 실린더 주위의 모든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수분을 없애준다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모든 샘플을 한번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적정기에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넣고 밸브를 닫는다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en-US" altLang="ko-K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Tritration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이라 붙이고 현존하는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수분의 ㎍값을 기록하기 위해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Karl Fischer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적정기를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이용한다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이 값을 기록했을 때 샘플의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ppm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값을 얻기 위해 냉매의 무게로 그것을 나눈다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600" dirty="0">
              <a:solidFill>
                <a:srgbClr val="000000"/>
              </a:solidFill>
              <a:latin typeface="굴림" pitchFamily="50" charset="-127"/>
              <a:ea typeface="한양신명조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ppm H</a:t>
            </a:r>
            <a:r>
              <a:rPr kumimoji="1" lang="en-US" altLang="ko-KR" sz="16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2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O =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5" name="_x187450792" descr="DRW0000489c00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934950"/>
            <a:ext cx="118110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58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47203" y="909295"/>
            <a:ext cx="8805317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(3)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저압 냉매의 샘플 분석 순서는 다음과 같다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①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수분 측정에 사용을 위해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10mL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실린지를 세척하고 말린다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그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실린지와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needle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이 사용되지 않는다면 그것들을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데시게이터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안에 저장한다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② Karl Fischer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분석자와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조작 매뉴얼을 준비한다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③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저압 냉매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5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～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8mL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샘플을 채취하고 실린지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needle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septum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을 연결한다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④ septum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연결된 실린지를 약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0.01g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의 무게로 재고 이 값을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X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로 나타낸다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⑤ KF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적정기에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양신명조"/>
                <a:cs typeface="굴림" pitchFamily="50" charset="-127"/>
              </a:rPr>
              <a:t>“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Sample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양신명조"/>
                <a:cs typeface="굴림" pitchFamily="50" charset="-127"/>
              </a:rPr>
              <a:t>”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이라고 붙인다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⑥ needle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septum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을 제거하고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KF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병의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septum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샘플링 포트를 통해 그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needle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을 주입한다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샘플도 주입하고 적정은 자동적으로 시작된다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⑦ septum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마개를 실린지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needle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다시 연결하고 약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0.01g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까지 무게를 잰다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이 값은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Y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로 나타내고 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    X - Y =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샘플화된 냉매의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g.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⑧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수분 농도가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KF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적정기에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의해 계산된다면 다음과 같다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dirty="0">
              <a:solidFill>
                <a:srgbClr val="000000"/>
              </a:solidFill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 ppm H</a:t>
            </a:r>
            <a:r>
              <a:rPr kumimoji="1" lang="en-US" altLang="ko-KR" sz="16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2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O =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2049" name="_x186821744" descr="DRW0000489c01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542996"/>
            <a:ext cx="1181100" cy="38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844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028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32048" y="908720"/>
            <a:ext cx="8711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err="1" smtClean="0"/>
              <a:t>칼피셔법의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용량 </a:t>
            </a:r>
            <a:r>
              <a:rPr lang="ko-KR" altLang="en-US" sz="1600" dirty="0" smtClean="0"/>
              <a:t>적정법</a:t>
            </a:r>
            <a:endParaRPr lang="en-US" altLang="ko-KR" sz="1600" dirty="0" smtClean="0"/>
          </a:p>
          <a:p>
            <a:pPr fontAlgn="base"/>
            <a:endParaRPr lang="ko-KR" altLang="en-US" sz="1600" dirty="0"/>
          </a:p>
          <a:p>
            <a:pPr fontAlgn="base"/>
            <a:r>
              <a:rPr lang="ko-KR" altLang="en-US" sz="1600" dirty="0"/>
              <a:t>메탄올을 주로 하는 용매에 시료 중의 수분을 용해시킨 후 </a:t>
            </a:r>
            <a:r>
              <a:rPr lang="en-US" altLang="ko-KR" sz="1600" dirty="0"/>
              <a:t>KS M 0010 4.3(</a:t>
            </a:r>
            <a:r>
              <a:rPr lang="ko-KR" altLang="en-US" sz="1600" dirty="0"/>
              <a:t>용량 적정법</a:t>
            </a:r>
            <a:r>
              <a:rPr lang="en-US" altLang="ko-KR" sz="1600" dirty="0"/>
              <a:t>)</a:t>
            </a:r>
            <a:r>
              <a:rPr lang="ko-KR" altLang="en-US" sz="1600" dirty="0"/>
              <a:t>에 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따라 </a:t>
            </a:r>
            <a:r>
              <a:rPr lang="ko-KR" altLang="en-US" sz="1600" dirty="0" err="1"/>
              <a:t>칼피셔</a:t>
            </a:r>
            <a:r>
              <a:rPr lang="ko-KR" altLang="en-US" sz="1600" dirty="0"/>
              <a:t> 적정을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⑴ 장치 및 기구에는 적정 플라스크</a:t>
            </a:r>
            <a:r>
              <a:rPr lang="en-US" altLang="ko-KR" sz="1600" dirty="0"/>
              <a:t>(</a:t>
            </a:r>
            <a:r>
              <a:rPr lang="ko-KR" altLang="en-US" sz="1600" b="1" dirty="0"/>
              <a:t>그림 </a:t>
            </a:r>
            <a:r>
              <a:rPr lang="en-US" altLang="ko-KR" sz="1600" b="1" dirty="0"/>
              <a:t>10</a:t>
            </a:r>
            <a:r>
              <a:rPr lang="en-US" altLang="ko-KR" sz="1600" dirty="0"/>
              <a:t>)</a:t>
            </a:r>
            <a:r>
              <a:rPr lang="ko-KR" altLang="en-US" sz="1600" dirty="0"/>
              <a:t>와 시료채취기구</a:t>
            </a:r>
            <a:r>
              <a:rPr lang="en-US" altLang="ko-KR" sz="1600" dirty="0"/>
              <a:t>(</a:t>
            </a:r>
            <a:r>
              <a:rPr lang="ko-KR" altLang="en-US" sz="1600" b="1" dirty="0"/>
              <a:t>그림 </a:t>
            </a:r>
            <a:r>
              <a:rPr lang="en-US" altLang="ko-KR" sz="1600" b="1" dirty="0"/>
              <a:t>11</a:t>
            </a:r>
            <a:r>
              <a:rPr lang="en-US" altLang="ko-KR" sz="1600" dirty="0"/>
              <a:t>)</a:t>
            </a:r>
            <a:r>
              <a:rPr lang="ko-KR" altLang="en-US" sz="1600" dirty="0"/>
              <a:t>가 있다</a:t>
            </a:r>
            <a:r>
              <a:rPr lang="en-US" altLang="ko-KR" sz="1600" dirty="0"/>
              <a:t>. </a:t>
            </a:r>
            <a:r>
              <a:rPr lang="ko-KR" altLang="en-US" sz="1600" dirty="0"/>
              <a:t>사용 전에 잘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건조한다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89" name="_x196390216" descr="EMB000094a803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12976"/>
            <a:ext cx="5149850" cy="270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6156176" y="5805264"/>
            <a:ext cx="23342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ko-KR" altLang="en-US" sz="1600" b="1" dirty="0"/>
              <a:t>그림 </a:t>
            </a:r>
            <a:r>
              <a:rPr lang="en-US" altLang="ko-KR" sz="1600" b="1" dirty="0"/>
              <a:t>10. </a:t>
            </a:r>
            <a:r>
              <a:rPr lang="ko-KR" altLang="en-US" sz="1600" b="1" dirty="0"/>
              <a:t>적정 플라스크</a:t>
            </a:r>
            <a:endParaRPr lang="ko-KR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35496" y="332656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u="sng" dirty="0" smtClean="0"/>
              <a:t>Method 2.</a:t>
            </a:r>
            <a:endParaRPr lang="ko-KR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356001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3313" name="_x196390696" descr="EMB000094a803b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38" y="1491580"/>
            <a:ext cx="4983163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6126266" y="5538718"/>
            <a:ext cx="22621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ko-KR" altLang="en-US" sz="1600" b="1" dirty="0"/>
              <a:t>그림 </a:t>
            </a:r>
            <a:r>
              <a:rPr lang="en-US" altLang="ko-KR" sz="1600" b="1" dirty="0"/>
              <a:t>11. </a:t>
            </a:r>
            <a:r>
              <a:rPr lang="ko-KR" altLang="en-US" sz="1600" b="1" dirty="0"/>
              <a:t>시료채취기구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3610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2796" y="260648"/>
            <a:ext cx="87129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600" dirty="0"/>
              <a:t>⑵ 시약</a:t>
            </a:r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/>
              <a:t>적정 용제는 </a:t>
            </a:r>
            <a:r>
              <a:rPr lang="en-US" altLang="ko-KR" sz="1600" dirty="0"/>
              <a:t>KS M 0010</a:t>
            </a:r>
            <a:r>
              <a:rPr lang="ko-KR" altLang="en-US" sz="1600" dirty="0"/>
              <a:t>의 </a:t>
            </a:r>
            <a:r>
              <a:rPr lang="en-US" altLang="ko-KR" sz="1600" dirty="0"/>
              <a:t>4.3.3(6)(</a:t>
            </a:r>
            <a:r>
              <a:rPr lang="ko-KR" altLang="en-US" sz="1600" dirty="0"/>
              <a:t>적정 용제</a:t>
            </a:r>
            <a:r>
              <a:rPr lang="en-US" altLang="ko-KR" sz="1600" dirty="0"/>
              <a:t>)</a:t>
            </a:r>
            <a:r>
              <a:rPr lang="ko-KR" altLang="en-US" sz="1600" dirty="0"/>
              <a:t>에 규정하는 것 또는 품질이 이와 동등 </a:t>
            </a:r>
            <a:r>
              <a:rPr lang="ko-KR" altLang="en-US" sz="1600" dirty="0" smtClean="0"/>
              <a:t>이상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   </a:t>
            </a:r>
            <a:r>
              <a:rPr lang="ko-KR" altLang="en-US" sz="1600" dirty="0" smtClean="0"/>
              <a:t>이어야 </a:t>
            </a:r>
            <a:r>
              <a:rPr lang="ko-KR" altLang="en-US" sz="1600" dirty="0"/>
              <a:t>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- </a:t>
            </a:r>
            <a:r>
              <a:rPr lang="ko-KR" altLang="en-US" sz="1600" dirty="0" err="1"/>
              <a:t>칼피셔</a:t>
            </a:r>
            <a:r>
              <a:rPr lang="ko-KR" altLang="en-US" sz="1600" dirty="0"/>
              <a:t> 시약은 </a:t>
            </a:r>
            <a:r>
              <a:rPr lang="en-US" altLang="ko-KR" sz="1600" dirty="0"/>
              <a:t>KS M 0010</a:t>
            </a:r>
            <a:r>
              <a:rPr lang="ko-KR" altLang="en-US" sz="1600" dirty="0"/>
              <a:t>의 </a:t>
            </a:r>
            <a:r>
              <a:rPr lang="en-US" altLang="ko-KR" sz="1600" dirty="0"/>
              <a:t>4.3.3(7)(</a:t>
            </a:r>
            <a:r>
              <a:rPr lang="ko-KR" altLang="en-US" sz="1600" dirty="0" err="1"/>
              <a:t>칼피셔</a:t>
            </a:r>
            <a:r>
              <a:rPr lang="ko-KR" altLang="en-US" sz="1600" dirty="0"/>
              <a:t> 시약</a:t>
            </a:r>
            <a:r>
              <a:rPr lang="en-US" altLang="ko-KR" sz="1600" dirty="0"/>
              <a:t>)</a:t>
            </a:r>
            <a:r>
              <a:rPr lang="ko-KR" altLang="en-US" sz="1600" dirty="0"/>
              <a:t>에 규정하는 </a:t>
            </a:r>
            <a:r>
              <a:rPr lang="ko-KR" altLang="en-US" sz="1600" dirty="0" err="1"/>
              <a:t>역가가</a:t>
            </a:r>
            <a:r>
              <a:rPr lang="ko-KR" altLang="en-US" sz="1600" dirty="0"/>
              <a:t> </a:t>
            </a:r>
            <a:r>
              <a:rPr lang="en-US" altLang="ko-KR" sz="1600" dirty="0"/>
              <a:t>1mg H</a:t>
            </a:r>
            <a:r>
              <a:rPr lang="en-US" altLang="ko-KR" sz="1600" baseline="-25000" dirty="0"/>
              <a:t>2</a:t>
            </a:r>
            <a:r>
              <a:rPr lang="en-US" altLang="ko-KR" sz="1600" dirty="0"/>
              <a:t>O/mL </a:t>
            </a:r>
            <a:r>
              <a:rPr lang="ko-KR" altLang="en-US" sz="1600" dirty="0" smtClean="0"/>
              <a:t>이하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   </a:t>
            </a:r>
            <a:r>
              <a:rPr lang="ko-KR" altLang="en-US" sz="1600" dirty="0" smtClean="0"/>
              <a:t>인 </a:t>
            </a:r>
            <a:r>
              <a:rPr lang="ko-KR" altLang="en-US" sz="1600" dirty="0"/>
              <a:t>것 또는 품질이 이와 동등한 것을 사용한다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5" name="직사각형 4"/>
          <p:cNvSpPr/>
          <p:nvPr/>
        </p:nvSpPr>
        <p:spPr>
          <a:xfrm>
            <a:off x="437348" y="1700808"/>
            <a:ext cx="91327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⑶ 준비</a:t>
            </a:r>
          </a:p>
          <a:p>
            <a:pPr fontAlgn="base"/>
            <a:r>
              <a:rPr lang="ko-KR" altLang="en-US" sz="1600" dirty="0" smtClean="0"/>
              <a:t>    ① </a:t>
            </a:r>
            <a:r>
              <a:rPr lang="ko-KR" altLang="en-US" sz="1600" dirty="0"/>
              <a:t>시료의 채취는 시료 채취 용기의 입구 밸브를 아래로 하여 채취 </a:t>
            </a:r>
            <a:r>
              <a:rPr lang="ko-KR" altLang="en-US" sz="1600" dirty="0" err="1"/>
              <a:t>용도관을</a:t>
            </a:r>
            <a:r>
              <a:rPr lang="ko-KR" altLang="en-US" sz="1600" dirty="0"/>
              <a:t> 연결하고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채취용 </a:t>
            </a:r>
            <a:r>
              <a:rPr lang="ko-KR" altLang="en-US" sz="1600" dirty="0"/>
              <a:t>도관의 다른 끝을 시료 용기에 접속한다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② </a:t>
            </a:r>
            <a:r>
              <a:rPr lang="ko-KR" altLang="en-US" sz="1600" dirty="0"/>
              <a:t>시료 용기의 밸브를 열고 시료 채취 용기의 출구 밸브를 여러 차례 개폐하여 시료를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액 </a:t>
            </a:r>
            <a:r>
              <a:rPr lang="ko-KR" altLang="en-US" sz="1600" dirty="0"/>
              <a:t>상태로 도입한 후 입구 밸브 및 출구 밸브를 닫고 시료 용기를 떼어 낸다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③ </a:t>
            </a:r>
            <a:r>
              <a:rPr lang="ko-KR" altLang="en-US" sz="1600" dirty="0"/>
              <a:t>입구 밸브를 위로하고 입구 밸브를 여러 차례로 개폐하여 여분의 시료를 배출하고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err="1" smtClean="0"/>
              <a:t>시료량을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채취 용기 </a:t>
            </a:r>
            <a:r>
              <a:rPr lang="ko-KR" altLang="en-US" sz="1600" dirty="0" err="1"/>
              <a:t>내용량의</a:t>
            </a:r>
            <a:r>
              <a:rPr lang="ko-KR" altLang="en-US" sz="1600" dirty="0"/>
              <a:t> 약 </a:t>
            </a:r>
            <a:r>
              <a:rPr lang="en-US" altLang="ko-KR" sz="1600" dirty="0"/>
              <a:t>80%</a:t>
            </a:r>
            <a:r>
              <a:rPr lang="ko-KR" altLang="en-US" sz="1600" dirty="0"/>
              <a:t>로 조절한다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④ </a:t>
            </a:r>
            <a:r>
              <a:rPr lang="ko-KR" altLang="en-US" sz="1600" dirty="0"/>
              <a:t>적정 장치의 조절 적정 플라스크에 적정용 용매를 </a:t>
            </a:r>
            <a:r>
              <a:rPr lang="ko-KR" altLang="en-US" sz="1600" dirty="0" err="1"/>
              <a:t>소정량</a:t>
            </a:r>
            <a:r>
              <a:rPr lang="ko-KR" altLang="en-US" sz="1600" dirty="0"/>
              <a:t> 주입하고 </a:t>
            </a:r>
            <a:r>
              <a:rPr lang="ko-KR" altLang="en-US" sz="1600" dirty="0" err="1"/>
              <a:t>칼피셔</a:t>
            </a:r>
            <a:r>
              <a:rPr lang="ko-KR" altLang="en-US" sz="1600" dirty="0"/>
              <a:t> 시약을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넣어서 </a:t>
            </a:r>
            <a:r>
              <a:rPr lang="ko-KR" altLang="en-US" sz="1600" dirty="0"/>
              <a:t>무수 상태로 한다</a:t>
            </a:r>
            <a:r>
              <a:rPr lang="en-US" altLang="ko-KR" sz="1600" dirty="0"/>
              <a:t>. </a:t>
            </a:r>
            <a:r>
              <a:rPr lang="ko-KR" altLang="en-US" sz="1600" dirty="0"/>
              <a:t>용매 양은 약 </a:t>
            </a:r>
            <a:r>
              <a:rPr lang="en-US" altLang="ko-KR" sz="1600" dirty="0"/>
              <a:t>200mL</a:t>
            </a:r>
            <a:r>
              <a:rPr lang="ko-KR" altLang="en-US" sz="1600" dirty="0"/>
              <a:t>로 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6" name="직사각형 5"/>
          <p:cNvSpPr/>
          <p:nvPr/>
        </p:nvSpPr>
        <p:spPr>
          <a:xfrm>
            <a:off x="425032" y="4005064"/>
            <a:ext cx="912749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⑷ 조작</a:t>
            </a:r>
          </a:p>
          <a:p>
            <a:pPr fontAlgn="base"/>
            <a:r>
              <a:rPr lang="ko-KR" altLang="en-US" sz="1600" dirty="0" smtClean="0"/>
              <a:t>    ① </a:t>
            </a:r>
            <a:r>
              <a:rPr lang="ko-KR" altLang="en-US" sz="1600" dirty="0"/>
              <a:t>시료 채취 용기의 무게를 달고 주사 바늘을 장착한다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② </a:t>
            </a:r>
            <a:r>
              <a:rPr lang="ko-KR" altLang="en-US" sz="1600" dirty="0"/>
              <a:t>시료 채취 용기의 주사 바늘을 적정 플라스크의 시료 주입용 실리콘 고무판을 통하여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바닥부분에 </a:t>
            </a:r>
            <a:r>
              <a:rPr lang="ko-KR" altLang="en-US" sz="1600" dirty="0"/>
              <a:t>이르도록 꽂아 놓는다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③ </a:t>
            </a:r>
            <a:r>
              <a:rPr lang="ko-KR" altLang="en-US" sz="1600" dirty="0"/>
              <a:t>적정 플라스크의 용매를 휘저으면서 약 </a:t>
            </a:r>
            <a:r>
              <a:rPr lang="en-US" altLang="ko-KR" sz="1600" dirty="0"/>
              <a:t>100g</a:t>
            </a:r>
            <a:r>
              <a:rPr lang="ko-KR" altLang="en-US" sz="1600" dirty="0"/>
              <a:t>의 시료를 주입한다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④ </a:t>
            </a:r>
            <a:r>
              <a:rPr lang="ko-KR" altLang="en-US" sz="1600" dirty="0"/>
              <a:t>주입 속도는 </a:t>
            </a:r>
            <a:r>
              <a:rPr lang="en-US" altLang="ko-KR" sz="1600" dirty="0"/>
              <a:t>1</a:t>
            </a:r>
            <a:r>
              <a:rPr lang="ko-KR" altLang="en-US" sz="1600" dirty="0"/>
              <a:t>～</a:t>
            </a:r>
            <a:r>
              <a:rPr lang="en-US" altLang="ko-KR" sz="1600" dirty="0"/>
              <a:t>2g/min</a:t>
            </a:r>
            <a:r>
              <a:rPr lang="ko-KR" altLang="en-US" sz="1600" dirty="0"/>
              <a:t>으로 하며 출구 밸브를 부근에 결로가 생기지 않도록 열풍으로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err="1" smtClean="0"/>
              <a:t>가온한다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⑤ </a:t>
            </a:r>
            <a:r>
              <a:rPr lang="ko-KR" altLang="en-US" sz="1600" dirty="0"/>
              <a:t>주사 바늘을 빼내어 ①과 마찬가지로 무게를 달고 주입하기 전과의 차를 시료의 무게로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⑥ </a:t>
            </a:r>
            <a:r>
              <a:rPr lang="ko-KR" altLang="en-US" sz="1600" dirty="0"/>
              <a:t>적정 플라스크 안의 수분은 즉시 </a:t>
            </a:r>
            <a:r>
              <a:rPr lang="ko-KR" altLang="en-US" sz="1600" dirty="0" err="1"/>
              <a:t>칼피셔</a:t>
            </a:r>
            <a:r>
              <a:rPr lang="ko-KR" altLang="en-US" sz="1600" dirty="0"/>
              <a:t> 시약으로 무수 상태가 될 때까지 적정하여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시약의 </a:t>
            </a:r>
            <a:r>
              <a:rPr lang="ko-KR" altLang="en-US" sz="1600" dirty="0"/>
              <a:t>소비량을 읽는다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76778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32995" y="1074222"/>
            <a:ext cx="86914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⑸ </a:t>
            </a:r>
            <a:r>
              <a:rPr kumimoji="1" 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계산</a:t>
            </a:r>
            <a:endParaRPr kumimoji="1" 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14337" name="_x196388616" descr="DRW000094a803c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04864"/>
            <a:ext cx="1630363" cy="37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043608" y="2924944"/>
            <a:ext cx="698477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여기서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H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 분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(%)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          D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적정에 필요한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칼피셔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시약의 양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(mL)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           f :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칼피셔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시약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1mL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대응하는 물의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mg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          S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시료의 무게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(g)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044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32048" y="799544"/>
            <a:ext cx="8964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err="1" smtClean="0"/>
              <a:t>칼피셔법의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전기량 </a:t>
            </a:r>
            <a:r>
              <a:rPr lang="ko-KR" altLang="en-US" sz="1600" dirty="0" smtClean="0"/>
              <a:t>적정법</a:t>
            </a:r>
            <a:endParaRPr lang="en-US" altLang="ko-KR" sz="1600" dirty="0" smtClean="0"/>
          </a:p>
          <a:p>
            <a:pPr fontAlgn="base"/>
            <a:endParaRPr lang="ko-KR" altLang="en-US" sz="1600" dirty="0"/>
          </a:p>
          <a:p>
            <a:pPr fontAlgn="base"/>
            <a:r>
              <a:rPr lang="ko-KR" altLang="en-US" sz="1600" dirty="0"/>
              <a:t>메탄올을 주로 하는 용매에 시료 중의 수분을 용해시킨 후 </a:t>
            </a:r>
            <a:r>
              <a:rPr lang="en-US" altLang="ko-KR" sz="1600" dirty="0"/>
              <a:t>KS M 0010</a:t>
            </a:r>
            <a:r>
              <a:rPr lang="ko-KR" altLang="en-US" sz="1600" dirty="0"/>
              <a:t>의 </a:t>
            </a:r>
            <a:r>
              <a:rPr lang="en-US" altLang="ko-KR" sz="1600" dirty="0"/>
              <a:t>4.4(</a:t>
            </a:r>
            <a:r>
              <a:rPr lang="ko-KR" altLang="en-US" sz="1600" dirty="0"/>
              <a:t>전기량 적정법</a:t>
            </a:r>
            <a:r>
              <a:rPr lang="en-US" altLang="ko-KR" sz="1600" dirty="0"/>
              <a:t>)</a:t>
            </a:r>
            <a:r>
              <a:rPr lang="ko-KR" altLang="en-US" sz="1600" dirty="0" smtClean="0"/>
              <a:t>에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따라 </a:t>
            </a:r>
            <a:r>
              <a:rPr lang="ko-KR" altLang="en-US" sz="1600" dirty="0" err="1"/>
              <a:t>칼피셔</a:t>
            </a:r>
            <a:r>
              <a:rPr lang="ko-KR" altLang="en-US" sz="1600" dirty="0"/>
              <a:t> 적정을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⑴ 장치 및 기구는 시료 채취 기구</a:t>
            </a:r>
            <a:r>
              <a:rPr lang="en-US" altLang="ko-KR" sz="1600" dirty="0"/>
              <a:t>(</a:t>
            </a:r>
            <a:r>
              <a:rPr lang="ko-KR" altLang="en-US" sz="1600" b="1" dirty="0"/>
              <a:t>그림 </a:t>
            </a:r>
            <a:r>
              <a:rPr lang="en-US" altLang="ko-KR" sz="1600" b="1" dirty="0"/>
              <a:t>11</a:t>
            </a:r>
            <a:r>
              <a:rPr lang="en-US" altLang="ko-KR" sz="1600" dirty="0"/>
              <a:t>)</a:t>
            </a:r>
            <a:r>
              <a:rPr lang="ko-KR" altLang="en-US" sz="1600" dirty="0"/>
              <a:t>와 전기량 적정장치</a:t>
            </a:r>
            <a:r>
              <a:rPr lang="en-US" altLang="ko-KR" sz="1600" dirty="0"/>
              <a:t>(</a:t>
            </a:r>
            <a:r>
              <a:rPr lang="ko-KR" altLang="en-US" sz="1600" b="1" dirty="0"/>
              <a:t>그림 </a:t>
            </a:r>
            <a:r>
              <a:rPr lang="en-US" altLang="ko-KR" sz="1600" b="1" dirty="0"/>
              <a:t>12</a:t>
            </a:r>
            <a:r>
              <a:rPr lang="en-US" altLang="ko-KR" sz="1600" dirty="0"/>
              <a:t>)</a:t>
            </a:r>
            <a:r>
              <a:rPr lang="ko-KR" altLang="en-US" sz="1600" dirty="0"/>
              <a:t>를 이용하되 사용하기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전에 </a:t>
            </a:r>
            <a:r>
              <a:rPr lang="ko-KR" altLang="en-US" sz="1600" dirty="0"/>
              <a:t>잘 건조하여야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5361" name="_x196386456" descr="EMB000094a803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878856"/>
            <a:ext cx="3460750" cy="364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5004048" y="5949280"/>
            <a:ext cx="25394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ko-KR" altLang="en-US" sz="1600" b="1" dirty="0"/>
              <a:t>그림 </a:t>
            </a:r>
            <a:r>
              <a:rPr lang="en-US" altLang="ko-KR" sz="1600" b="1" dirty="0"/>
              <a:t>12. </a:t>
            </a:r>
            <a:r>
              <a:rPr lang="ko-KR" altLang="en-US" sz="1600" b="1" dirty="0"/>
              <a:t>전기량 적정장치</a:t>
            </a:r>
            <a:endParaRPr lang="ko-KR" alt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5496" y="332656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u="sng" dirty="0" smtClean="0"/>
              <a:t>Method 3.</a:t>
            </a:r>
            <a:endParaRPr lang="ko-KR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378078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32048" y="539969"/>
            <a:ext cx="8676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⑵ 시약은 </a:t>
            </a:r>
            <a:r>
              <a:rPr lang="ko-KR" altLang="en-US" sz="1600" dirty="0" err="1"/>
              <a:t>양극액</a:t>
            </a:r>
            <a:r>
              <a:rPr lang="ko-KR" altLang="en-US" sz="1600" dirty="0"/>
              <a:t> </a:t>
            </a:r>
            <a:r>
              <a:rPr lang="en-US" altLang="ko-KR" sz="1600" dirty="0"/>
              <a:t>KS M 0010</a:t>
            </a:r>
            <a:r>
              <a:rPr lang="ko-KR" altLang="en-US" sz="1600" dirty="0"/>
              <a:t>의 </a:t>
            </a:r>
            <a:r>
              <a:rPr lang="en-US" altLang="ko-KR" sz="1600" dirty="0"/>
              <a:t>4.4.3(a)(</a:t>
            </a:r>
            <a:r>
              <a:rPr lang="ko-KR" altLang="en-US" sz="1600" dirty="0" err="1"/>
              <a:t>양극액</a:t>
            </a:r>
            <a:r>
              <a:rPr lang="en-US" altLang="ko-KR" sz="1600" dirty="0"/>
              <a:t>)</a:t>
            </a:r>
            <a:r>
              <a:rPr lang="ko-KR" altLang="en-US" sz="1600" dirty="0"/>
              <a:t>과 </a:t>
            </a:r>
            <a:r>
              <a:rPr lang="ko-KR" altLang="en-US" sz="1600" dirty="0" err="1"/>
              <a:t>음극액</a:t>
            </a:r>
            <a:r>
              <a:rPr lang="ko-KR" altLang="en-US" sz="1600" dirty="0"/>
              <a:t> </a:t>
            </a:r>
            <a:r>
              <a:rPr lang="en-US" altLang="ko-KR" sz="1600" dirty="0"/>
              <a:t>KS M 0010</a:t>
            </a:r>
            <a:r>
              <a:rPr lang="ko-KR" altLang="en-US" sz="1600" dirty="0"/>
              <a:t>의 </a:t>
            </a:r>
            <a:r>
              <a:rPr lang="en-US" altLang="ko-KR" sz="1600" dirty="0"/>
              <a:t>4.4.3(1)(b)(</a:t>
            </a:r>
            <a:r>
              <a:rPr lang="ko-KR" altLang="en-US" sz="1600" dirty="0" err="1"/>
              <a:t>음극액</a:t>
            </a:r>
            <a:r>
              <a:rPr lang="en-US" altLang="ko-KR" sz="1600" dirty="0"/>
              <a:t>)</a:t>
            </a:r>
            <a:r>
              <a:rPr lang="ko-KR" altLang="en-US" sz="1600" dirty="0"/>
              <a:t>에 </a:t>
            </a:r>
            <a:r>
              <a:rPr lang="ko-KR" altLang="en-US" sz="1600" dirty="0" smtClean="0"/>
              <a:t>   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    규정하는 </a:t>
            </a:r>
            <a:r>
              <a:rPr lang="ko-KR" altLang="en-US" sz="1600" dirty="0"/>
              <a:t>것 또는 품질이 이와 동등 이상이어야 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5" name="직사각형 4"/>
          <p:cNvSpPr/>
          <p:nvPr/>
        </p:nvSpPr>
        <p:spPr>
          <a:xfrm>
            <a:off x="438048" y="1397675"/>
            <a:ext cx="87059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⑶ 준비</a:t>
            </a:r>
          </a:p>
          <a:p>
            <a:pPr fontAlgn="base"/>
            <a:r>
              <a:rPr lang="ko-KR" altLang="en-US" sz="1600" dirty="0" smtClean="0"/>
              <a:t>    ① </a:t>
            </a:r>
            <a:r>
              <a:rPr lang="ko-KR" altLang="en-US" sz="1600" dirty="0"/>
              <a:t>시료의 채취는 </a:t>
            </a:r>
            <a:r>
              <a:rPr lang="ko-KR" altLang="en-US" sz="1600" dirty="0" err="1"/>
              <a:t>칼피셔법의</a:t>
            </a:r>
            <a:r>
              <a:rPr lang="ko-KR" altLang="en-US" sz="1600" dirty="0"/>
              <a:t> 용량적정법에서의 </a:t>
            </a:r>
            <a:r>
              <a:rPr lang="ko-KR" altLang="en-US" sz="1600" dirty="0" err="1"/>
              <a:t>채취법에</a:t>
            </a:r>
            <a:r>
              <a:rPr lang="ko-KR" altLang="en-US" sz="1600" dirty="0"/>
              <a:t> 따르며 적정 장치의 조제는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err="1" smtClean="0"/>
              <a:t>적정조에</a:t>
            </a:r>
            <a:r>
              <a:rPr lang="ko-KR" altLang="en-US" sz="1600" dirty="0" smtClean="0"/>
              <a:t> </a:t>
            </a:r>
            <a:r>
              <a:rPr lang="ko-KR" altLang="en-US" sz="1600" dirty="0" err="1"/>
              <a:t>양극액의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소정량</a:t>
            </a:r>
            <a:r>
              <a:rPr lang="ko-KR" altLang="en-US" sz="1600" dirty="0"/>
              <a:t> 및 </a:t>
            </a:r>
            <a:r>
              <a:rPr lang="ko-KR" altLang="en-US" sz="1600" dirty="0" err="1"/>
              <a:t>음극액</a:t>
            </a:r>
            <a:r>
              <a:rPr lang="ko-KR" altLang="en-US" sz="1600" dirty="0"/>
              <a:t> </a:t>
            </a:r>
            <a:r>
              <a:rPr lang="en-US" altLang="ko-KR" sz="1600" dirty="0"/>
              <a:t>5mL</a:t>
            </a:r>
            <a:r>
              <a:rPr lang="ko-KR" altLang="en-US" sz="1600" dirty="0"/>
              <a:t>를 주입한다</a:t>
            </a:r>
            <a:r>
              <a:rPr lang="en-US" altLang="ko-KR" sz="1600" dirty="0"/>
              <a:t>. </a:t>
            </a:r>
            <a:r>
              <a:rPr lang="ko-KR" altLang="en-US" sz="1600" dirty="0"/>
              <a:t>전해 전류를 흘려 </a:t>
            </a:r>
            <a:r>
              <a:rPr lang="ko-KR" altLang="en-US" sz="1600" dirty="0" err="1"/>
              <a:t>종말점이</a:t>
            </a:r>
            <a:r>
              <a:rPr lang="ko-KR" altLang="en-US" sz="1600" dirty="0"/>
              <a:t> 될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       </a:t>
            </a:r>
            <a:r>
              <a:rPr lang="ko-KR" altLang="en-US" sz="1600" dirty="0" smtClean="0"/>
              <a:t>때까지 </a:t>
            </a:r>
            <a:r>
              <a:rPr lang="ko-KR" altLang="en-US" sz="1600" dirty="0" err="1"/>
              <a:t>요오도를</a:t>
            </a:r>
            <a:r>
              <a:rPr lang="ko-KR" altLang="en-US" sz="1600" dirty="0"/>
              <a:t> 발생시켜 적정 </a:t>
            </a:r>
            <a:r>
              <a:rPr lang="ko-KR" altLang="en-US" sz="1600" dirty="0" err="1"/>
              <a:t>조안을</a:t>
            </a:r>
            <a:r>
              <a:rPr lang="ko-KR" altLang="en-US" sz="1600" dirty="0"/>
              <a:t> 무수 상태로 한다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양극액</a:t>
            </a:r>
            <a:r>
              <a:rPr lang="ko-KR" altLang="en-US" sz="1600" dirty="0"/>
              <a:t> 양은 약 </a:t>
            </a:r>
            <a:r>
              <a:rPr lang="en-US" altLang="ko-KR" sz="1600" dirty="0"/>
              <a:t>200mL</a:t>
            </a:r>
            <a:r>
              <a:rPr lang="ko-KR" altLang="en-US" sz="1600" dirty="0"/>
              <a:t>로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② </a:t>
            </a:r>
            <a:r>
              <a:rPr lang="ko-KR" altLang="en-US" sz="1600" dirty="0"/>
              <a:t>조작 시료의 주입은 </a:t>
            </a:r>
            <a:r>
              <a:rPr lang="ko-KR" altLang="en-US" sz="1600" dirty="0" err="1"/>
              <a:t>적정조</a:t>
            </a:r>
            <a:r>
              <a:rPr lang="ko-KR" altLang="en-US" sz="1600" dirty="0"/>
              <a:t> 안의 수분은 즉시 </a:t>
            </a:r>
            <a:r>
              <a:rPr lang="en-US" altLang="ko-KR" sz="1600" dirty="0"/>
              <a:t>KS M 0010</a:t>
            </a:r>
            <a:r>
              <a:rPr lang="ko-KR" altLang="en-US" sz="1600" dirty="0"/>
              <a:t>의 </a:t>
            </a:r>
            <a:r>
              <a:rPr lang="en-US" altLang="ko-KR" sz="1600" dirty="0"/>
              <a:t>4.4.4(</a:t>
            </a:r>
            <a:r>
              <a:rPr lang="ko-KR" altLang="en-US" sz="1600" dirty="0"/>
              <a:t>조작</a:t>
            </a:r>
            <a:r>
              <a:rPr lang="en-US" altLang="ko-KR" sz="1600" dirty="0"/>
              <a:t>)</a:t>
            </a:r>
            <a:r>
              <a:rPr lang="ko-KR" altLang="en-US" sz="1600" dirty="0"/>
              <a:t>에 따라서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전기량 </a:t>
            </a:r>
            <a:r>
              <a:rPr lang="ko-KR" altLang="en-US" sz="1600" dirty="0"/>
              <a:t>적정을 하고 이 때의 전기량 또는 수분의 무게를 읽는다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pic>
        <p:nvPicPr>
          <p:cNvPr id="16386" name="_x196387816" descr="DRW000094a803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388" y="4117251"/>
            <a:ext cx="1733550" cy="37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5" name="_x196390696" descr="DRW000094a803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180" y="5034315"/>
            <a:ext cx="1524000" cy="37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32302" y="3429000"/>
            <a:ext cx="265008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⑷ </a:t>
            </a:r>
            <a:r>
              <a:rPr kumimoji="1" 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계산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</a:t>
            </a:r>
            <a:r>
              <a:rPr kumimoji="1" lang="ko-K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지시값이</a:t>
            </a:r>
            <a:r>
              <a:rPr kumimoji="1" 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전기량인 경우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64702" y="4574667"/>
            <a:ext cx="3129383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</a:t>
            </a:r>
            <a:r>
              <a:rPr kumimoji="1" lang="ko-K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지시값이</a:t>
            </a:r>
            <a:r>
              <a:rPr kumimoji="1" 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수분의 무게인 경우</a:t>
            </a:r>
            <a:endParaRPr kumimoji="1" 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452136" y="5445224"/>
            <a:ext cx="736833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여기에서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H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수분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(%)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             Q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전기분해에 필요한 전기량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(C)[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전류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(A)×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시간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(s)]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             G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수분의 무게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㎍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             S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시료의 무게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(g)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             F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장치의 특성 등에 따른 보정 계수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625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25032" y="692696"/>
            <a:ext cx="91440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전기 </a:t>
            </a:r>
            <a:r>
              <a:rPr lang="ko-KR" altLang="en-US" sz="1600" dirty="0" err="1"/>
              <a:t>분해법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오산화인 피막을 부착시킨 한 쌍의 백금 전극에 직류 전압을 가해 두고 가스 상태의 시료를 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일정한 </a:t>
            </a:r>
            <a:r>
              <a:rPr lang="ko-KR" altLang="en-US" sz="1600" dirty="0"/>
              <a:t>속도로 도입한다</a:t>
            </a:r>
            <a:r>
              <a:rPr lang="en-US" altLang="ko-KR" sz="1600" dirty="0"/>
              <a:t>. </a:t>
            </a:r>
            <a:r>
              <a:rPr lang="ko-KR" altLang="en-US" sz="1600" dirty="0"/>
              <a:t>가스 중의 수분은 오산화인 피막에 흡착되어 전기 분해된다</a:t>
            </a:r>
            <a:r>
              <a:rPr lang="en-US" altLang="ko-KR" sz="1600" dirty="0"/>
              <a:t>. </a:t>
            </a:r>
            <a:r>
              <a:rPr lang="ko-KR" altLang="en-US" sz="1600" dirty="0"/>
              <a:t>분해 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전류의 </a:t>
            </a:r>
            <a:r>
              <a:rPr lang="ko-KR" altLang="en-US" sz="1600" dirty="0"/>
              <a:t>양은 </a:t>
            </a:r>
            <a:r>
              <a:rPr lang="ko-KR" altLang="en-US" sz="1600" dirty="0" err="1"/>
              <a:t>패러데이의</a:t>
            </a:r>
            <a:r>
              <a:rPr lang="ko-KR" altLang="en-US" sz="1600" dirty="0"/>
              <a:t> 법칙에 따라서 가스 중의 수분 농도에 비례하므로 분해 </a:t>
            </a:r>
            <a:r>
              <a:rPr lang="ko-KR" altLang="en-US" sz="1600" dirty="0" err="1" smtClean="0"/>
              <a:t>전류값으로</a:t>
            </a:r>
            <a:endParaRPr lang="en-US" altLang="ko-KR" sz="1600" dirty="0" smtClean="0"/>
          </a:p>
          <a:p>
            <a:pPr fontAlgn="base"/>
            <a:r>
              <a:rPr lang="ko-KR" altLang="en-US" sz="1600" dirty="0" err="1" smtClean="0"/>
              <a:t>부터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미리 작성한 </a:t>
            </a:r>
            <a:r>
              <a:rPr lang="ko-KR" altLang="en-US" sz="1600" dirty="0" err="1"/>
              <a:t>검량선을</a:t>
            </a:r>
            <a:r>
              <a:rPr lang="ko-KR" altLang="en-US" sz="1600" dirty="0"/>
              <a:t> 사용하여 시료중의 수분을 구한다</a:t>
            </a:r>
            <a:r>
              <a:rPr lang="en-US" altLang="ko-KR" sz="1600" dirty="0"/>
              <a:t>. 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⑴ 장치는 기화기</a:t>
            </a:r>
            <a:r>
              <a:rPr lang="en-US" altLang="ko-KR" sz="1600" dirty="0"/>
              <a:t>, </a:t>
            </a:r>
            <a:r>
              <a:rPr lang="ko-KR" altLang="en-US" sz="1600" dirty="0"/>
              <a:t>기름</a:t>
            </a:r>
            <a:r>
              <a:rPr lang="en-US" altLang="ko-KR" sz="1600" dirty="0"/>
              <a:t>, </a:t>
            </a:r>
            <a:r>
              <a:rPr lang="ko-KR" altLang="en-US" sz="1600" dirty="0"/>
              <a:t>분리기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탈습기</a:t>
            </a:r>
            <a:r>
              <a:rPr lang="en-US" altLang="ko-KR" sz="1600" dirty="0"/>
              <a:t>, </a:t>
            </a:r>
            <a:r>
              <a:rPr lang="ko-KR" altLang="en-US" sz="1600" dirty="0"/>
              <a:t>전해식 수분계 등 기기를 사용 하여 </a:t>
            </a:r>
            <a:r>
              <a:rPr lang="ko-KR" altLang="en-US" sz="1600" b="1" dirty="0"/>
              <a:t>그림 </a:t>
            </a:r>
            <a:r>
              <a:rPr lang="en-US" altLang="ko-KR" sz="1600" b="1" dirty="0"/>
              <a:t>13</a:t>
            </a:r>
            <a:r>
              <a:rPr lang="ko-KR" altLang="en-US" sz="1600" dirty="0"/>
              <a:t>과 같이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조립한다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  - </a:t>
            </a:r>
            <a:r>
              <a:rPr lang="ko-KR" altLang="en-US" sz="1600" dirty="0"/>
              <a:t>기화기는 시료를 완전히 기화하고 유량을 조절할 수 있는 것으로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  - </a:t>
            </a:r>
            <a:r>
              <a:rPr lang="ko-KR" altLang="en-US" sz="1600" dirty="0"/>
              <a:t>기름 분리기는 시료 중의 </a:t>
            </a:r>
            <a:r>
              <a:rPr lang="ko-KR" altLang="en-US" sz="1600" dirty="0" err="1"/>
              <a:t>유분이</a:t>
            </a:r>
            <a:r>
              <a:rPr lang="ko-KR" altLang="en-US" sz="1600" dirty="0"/>
              <a:t> 전해식 수분계로 </a:t>
            </a:r>
            <a:r>
              <a:rPr lang="ko-KR" altLang="en-US" sz="1600" dirty="0" err="1"/>
              <a:t>흘러들지</a:t>
            </a:r>
            <a:r>
              <a:rPr lang="ko-KR" altLang="en-US" sz="1600" dirty="0"/>
              <a:t> 않게 하는 기능을 갖는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  <a:r>
              <a:rPr lang="ko-KR" altLang="en-US" sz="1600" dirty="0" smtClean="0"/>
              <a:t>것으로 </a:t>
            </a:r>
            <a:r>
              <a:rPr lang="ko-KR" altLang="en-US" sz="1600" dirty="0"/>
              <a:t>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  - </a:t>
            </a:r>
            <a:r>
              <a:rPr lang="ko-KR" altLang="en-US" sz="1600" dirty="0" err="1"/>
              <a:t>탈습기는</a:t>
            </a:r>
            <a:r>
              <a:rPr lang="ko-KR" altLang="en-US" sz="1600" dirty="0"/>
              <a:t> 합성 </a:t>
            </a:r>
            <a:r>
              <a:rPr lang="ko-KR" altLang="en-US" sz="1600" dirty="0" err="1"/>
              <a:t>제올라이트</a:t>
            </a:r>
            <a:r>
              <a:rPr lang="ko-KR" altLang="en-US" sz="1600" dirty="0"/>
              <a:t> 등의 </a:t>
            </a:r>
            <a:r>
              <a:rPr lang="ko-KR" altLang="en-US" sz="1600" dirty="0" err="1"/>
              <a:t>충전통을</a:t>
            </a:r>
            <a:r>
              <a:rPr lang="ko-KR" altLang="en-US" sz="1600" dirty="0"/>
              <a:t> 사용한다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  - </a:t>
            </a:r>
            <a:r>
              <a:rPr lang="ko-KR" altLang="en-US" sz="1600" dirty="0"/>
              <a:t>전해식 수분계는 유량계</a:t>
            </a:r>
            <a:r>
              <a:rPr lang="en-US" altLang="ko-KR" sz="1600" dirty="0"/>
              <a:t>, </a:t>
            </a:r>
            <a:r>
              <a:rPr lang="ko-KR" altLang="en-US" sz="1600" dirty="0"/>
              <a:t>전해 셀</a:t>
            </a:r>
            <a:r>
              <a:rPr lang="en-US" altLang="ko-KR" sz="1600" dirty="0"/>
              <a:t>, </a:t>
            </a:r>
            <a:r>
              <a:rPr lang="ko-KR" altLang="en-US" sz="1600" dirty="0"/>
              <a:t>전류계 및 감쇠기로 구성되며 </a:t>
            </a:r>
            <a:r>
              <a:rPr lang="en-US" altLang="ko-KR" sz="1600" dirty="0"/>
              <a:t>0</a:t>
            </a:r>
            <a:r>
              <a:rPr lang="ko-KR" altLang="en-US" sz="1600" dirty="0"/>
              <a:t>～</a:t>
            </a:r>
            <a:r>
              <a:rPr lang="en-US" altLang="ko-KR" sz="1600" dirty="0"/>
              <a:t>0.1 </a:t>
            </a:r>
            <a:r>
              <a:rPr lang="en-US" altLang="ko-KR" sz="1600" dirty="0" err="1"/>
              <a:t>vol</a:t>
            </a:r>
            <a:r>
              <a:rPr lang="en-US" altLang="ko-KR" sz="1600" dirty="0"/>
              <a:t>%</a:t>
            </a:r>
            <a:r>
              <a:rPr lang="ko-KR" altLang="en-US" sz="1600" dirty="0"/>
              <a:t>의 수분을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</a:t>
            </a:r>
            <a:r>
              <a:rPr lang="ko-KR" altLang="en-US" sz="1600" dirty="0" smtClean="0"/>
              <a:t>측정할 </a:t>
            </a:r>
            <a:r>
              <a:rPr lang="ko-KR" altLang="en-US" sz="1600" dirty="0"/>
              <a:t>수 있는 것으로 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7409" name="_x196390776" descr="EMB000094a803f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849" y="3985905"/>
            <a:ext cx="4148206" cy="283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5593307" y="5949280"/>
            <a:ext cx="32271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ko-KR" altLang="en-US" sz="1600" b="1" dirty="0"/>
              <a:t>그림 </a:t>
            </a:r>
            <a:r>
              <a:rPr lang="en-US" altLang="ko-KR" sz="1600" b="1" dirty="0"/>
              <a:t>13. </a:t>
            </a:r>
            <a:r>
              <a:rPr lang="ko-KR" altLang="en-US" sz="1600" b="1" dirty="0"/>
              <a:t>전기분해법의 구성 장치</a:t>
            </a:r>
            <a:endParaRPr lang="ko-KR" alt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5496" y="332656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u="sng" dirty="0" smtClean="0"/>
              <a:t>Method 4.</a:t>
            </a:r>
            <a:endParaRPr lang="ko-KR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262824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25032" y="750520"/>
            <a:ext cx="878497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⑵ 조작</a:t>
            </a:r>
          </a:p>
          <a:p>
            <a:pPr fontAlgn="base"/>
            <a:r>
              <a:rPr lang="ko-KR" altLang="en-US" sz="1600" dirty="0" smtClean="0"/>
              <a:t>    ① 장치의 </a:t>
            </a:r>
            <a:r>
              <a:rPr lang="ko-KR" altLang="en-US" sz="1600" dirty="0"/>
              <a:t>전원을 넣고 탈습된 질소를 흘려서 미리 장치 내를 잘 건조시켜 두고 시료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용기를 </a:t>
            </a:r>
            <a:r>
              <a:rPr lang="ko-KR" altLang="en-US" sz="1600" dirty="0"/>
              <a:t>시료가 </a:t>
            </a:r>
            <a:r>
              <a:rPr lang="ko-KR" altLang="en-US" sz="1600" dirty="0" err="1"/>
              <a:t>액상측에서</a:t>
            </a:r>
            <a:r>
              <a:rPr lang="ko-KR" altLang="en-US" sz="1600" dirty="0"/>
              <a:t> 도입되도록 장치에 접속하여 일정한 유속으로 시료를 </a:t>
            </a:r>
            <a:r>
              <a:rPr lang="ko-KR" altLang="en-US" sz="1600" dirty="0" smtClean="0"/>
              <a:t>도입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② </a:t>
            </a:r>
            <a:r>
              <a:rPr lang="ko-KR" altLang="en-US" sz="1600" dirty="0"/>
              <a:t>적당한 측정 범위를 선택하고 전류계 지시가 안정된 후에 그 값을 읽어 </a:t>
            </a:r>
            <a:r>
              <a:rPr lang="ko-KR" altLang="en-US" sz="1600" dirty="0" err="1"/>
              <a:t>검량선으로부터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  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       </a:t>
            </a:r>
            <a:r>
              <a:rPr lang="ko-KR" altLang="en-US" sz="1600" dirty="0" smtClean="0"/>
              <a:t>수분을 </a:t>
            </a:r>
            <a:r>
              <a:rPr lang="ko-KR" altLang="en-US" sz="1600" dirty="0"/>
              <a:t>구한다</a:t>
            </a:r>
            <a:r>
              <a:rPr lang="en-US" altLang="ko-KR" sz="1600" dirty="0"/>
              <a:t>. 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⑶ 검량선의 작성</a:t>
            </a:r>
          </a:p>
          <a:p>
            <a:pPr fontAlgn="base"/>
            <a:r>
              <a:rPr lang="ko-KR" altLang="en-US" sz="1600" dirty="0" smtClean="0"/>
              <a:t>    시료를 </a:t>
            </a:r>
            <a:r>
              <a:rPr lang="ko-KR" altLang="en-US" sz="1600" dirty="0"/>
              <a:t>사용하여 </a:t>
            </a:r>
            <a:r>
              <a:rPr lang="ko-KR" altLang="en-US" sz="1600" dirty="0" err="1"/>
              <a:t>칼피셔법으로</a:t>
            </a:r>
            <a:r>
              <a:rPr lang="ko-KR" altLang="en-US" sz="1600" dirty="0"/>
              <a:t> 측정한 </a:t>
            </a:r>
            <a:r>
              <a:rPr lang="ko-KR" altLang="en-US" sz="1600" dirty="0" err="1"/>
              <a:t>수분값이</a:t>
            </a:r>
            <a:r>
              <a:rPr lang="ko-KR" altLang="en-US" sz="1600" dirty="0"/>
              <a:t> 다른 것 </a:t>
            </a:r>
            <a:r>
              <a:rPr lang="en-US" altLang="ko-KR" sz="1600" dirty="0"/>
              <a:t>2</a:t>
            </a:r>
            <a:r>
              <a:rPr lang="ko-KR" altLang="en-US" sz="1600" dirty="0"/>
              <a:t>점 이상을 표준 시료로 하여 </a:t>
            </a:r>
            <a:r>
              <a:rPr lang="ko-KR" altLang="en-US" sz="1600" dirty="0" smtClean="0"/>
              <a:t>준비  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   </a:t>
            </a:r>
            <a:r>
              <a:rPr lang="ko-KR" altLang="en-US" sz="1600" dirty="0" smtClean="0"/>
              <a:t>하여 </a:t>
            </a:r>
            <a:r>
              <a:rPr lang="ko-KR" altLang="en-US" sz="1600" dirty="0"/>
              <a:t>⑵의 조작에 의해 표준 시료에 대하여 측 정한다</a:t>
            </a:r>
            <a:r>
              <a:rPr lang="en-US" altLang="ko-KR" sz="1600" dirty="0"/>
              <a:t>. </a:t>
            </a:r>
            <a:r>
              <a:rPr lang="ko-KR" altLang="en-US" sz="1600" dirty="0" err="1"/>
              <a:t>지시값과</a:t>
            </a:r>
            <a:r>
              <a:rPr lang="ko-KR" altLang="en-US" sz="1600" dirty="0"/>
              <a:t> 미리 알고 있는 </a:t>
            </a:r>
            <a:r>
              <a:rPr lang="ko-KR" altLang="en-US" sz="1600" dirty="0" err="1"/>
              <a:t>수분값과의</a:t>
            </a:r>
            <a:r>
              <a:rPr lang="ko-KR" altLang="en-US" sz="1600" dirty="0"/>
              <a:t>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   </a:t>
            </a:r>
            <a:r>
              <a:rPr lang="ko-KR" altLang="en-US" sz="1600" dirty="0" smtClean="0"/>
              <a:t>관계로부터 </a:t>
            </a:r>
            <a:r>
              <a:rPr lang="ko-KR" altLang="en-US" sz="1600" dirty="0" err="1"/>
              <a:t>검량선을</a:t>
            </a:r>
            <a:r>
              <a:rPr lang="ko-KR" altLang="en-US" sz="1600" dirty="0"/>
              <a:t> 작성한다</a:t>
            </a:r>
            <a:r>
              <a:rPr lang="en-US" altLang="ko-KR" sz="1600" dirty="0"/>
              <a:t>. </a:t>
            </a:r>
            <a:r>
              <a:rPr lang="ko-KR" altLang="en-US" sz="1600" dirty="0"/>
              <a:t>장치는 필요에 따라서 표준 시료에 대해 측정하고 측정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err="1" smtClean="0"/>
              <a:t>수분값이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표준 </a:t>
            </a:r>
            <a:r>
              <a:rPr lang="ko-KR" altLang="en-US" sz="1600" dirty="0" err="1"/>
              <a:t>수분값</a:t>
            </a:r>
            <a:r>
              <a:rPr lang="en-US" altLang="ko-KR" sz="1600" dirty="0"/>
              <a:t>± 10%</a:t>
            </a:r>
            <a:r>
              <a:rPr lang="ko-KR" altLang="en-US" sz="1600" dirty="0"/>
              <a:t>의 범위를 초과한 경우에는 </a:t>
            </a:r>
            <a:r>
              <a:rPr lang="ko-KR" altLang="en-US" sz="1600" dirty="0" err="1"/>
              <a:t>검량선을</a:t>
            </a:r>
            <a:r>
              <a:rPr lang="ko-KR" altLang="en-US" sz="1600" dirty="0"/>
              <a:t> 다시 작성한다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36826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67544" y="1587564"/>
            <a:ext cx="92170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수정 </a:t>
            </a:r>
            <a:r>
              <a:rPr lang="ko-KR" altLang="en-US" sz="1600" dirty="0" err="1" smtClean="0"/>
              <a:t>발진자법</a:t>
            </a:r>
            <a:endParaRPr lang="en-US" altLang="ko-KR" sz="1600" dirty="0" smtClean="0"/>
          </a:p>
          <a:p>
            <a:pPr fontAlgn="base"/>
            <a:endParaRPr lang="ko-KR" altLang="en-US" sz="1600" dirty="0"/>
          </a:p>
          <a:p>
            <a:pPr fontAlgn="base"/>
            <a:r>
              <a:rPr lang="ko-KR" altLang="en-US" sz="1600" dirty="0"/>
              <a:t>흡습성 물질이 도포되어 있는 수정 </a:t>
            </a:r>
            <a:r>
              <a:rPr lang="ko-KR" altLang="en-US" sz="1600" dirty="0" err="1"/>
              <a:t>발진자는</a:t>
            </a:r>
            <a:r>
              <a:rPr lang="ko-KR" altLang="en-US" sz="1600" dirty="0"/>
              <a:t> 수분을 흡착하면 그 수분량에 따라 그 주파수가 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변화하는 </a:t>
            </a:r>
            <a:r>
              <a:rPr lang="ko-KR" altLang="en-US" sz="1600" dirty="0"/>
              <a:t>성질을 갖는다</a:t>
            </a:r>
            <a:r>
              <a:rPr lang="en-US" altLang="ko-KR" sz="1600" dirty="0"/>
              <a:t>. </a:t>
            </a:r>
            <a:r>
              <a:rPr lang="ko-KR" altLang="en-US" sz="1600" dirty="0"/>
              <a:t>이러한 특성을 이용하여 </a:t>
            </a:r>
            <a:r>
              <a:rPr lang="ko-KR" altLang="en-US" sz="1600" dirty="0" err="1"/>
              <a:t>발진자</a:t>
            </a:r>
            <a:r>
              <a:rPr lang="ko-KR" altLang="en-US" sz="1600" dirty="0"/>
              <a:t> 주파수를 전기적으로 변환하여 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증폭하고 </a:t>
            </a:r>
            <a:r>
              <a:rPr lang="ko-KR" altLang="en-US" sz="1600" dirty="0"/>
              <a:t>미리 작성한 </a:t>
            </a:r>
            <a:r>
              <a:rPr lang="ko-KR" altLang="en-US" sz="1600" dirty="0" err="1"/>
              <a:t>검량선을</a:t>
            </a:r>
            <a:r>
              <a:rPr lang="ko-KR" altLang="en-US" sz="1600" dirty="0"/>
              <a:t> 이용하여 시료 중의 수분을 구한다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⑴ 장치는 기화기</a:t>
            </a:r>
            <a:r>
              <a:rPr lang="en-US" altLang="ko-KR" sz="1600" dirty="0"/>
              <a:t>, </a:t>
            </a:r>
            <a:r>
              <a:rPr lang="ko-KR" altLang="en-US" sz="1600" dirty="0"/>
              <a:t>기름 분리기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탈습기</a:t>
            </a:r>
            <a:r>
              <a:rPr lang="en-US" altLang="ko-KR" sz="1600" dirty="0"/>
              <a:t>, </a:t>
            </a:r>
            <a:r>
              <a:rPr lang="ko-KR" altLang="en-US" sz="1600" dirty="0"/>
              <a:t>수정 발전자식 수분계 </a:t>
            </a:r>
            <a:r>
              <a:rPr lang="ko-KR" altLang="en-US" sz="1600" dirty="0" err="1"/>
              <a:t>기기를사용하며</a:t>
            </a:r>
            <a:r>
              <a:rPr lang="ko-KR" altLang="en-US" sz="1600" dirty="0"/>
              <a:t> </a:t>
            </a:r>
            <a:r>
              <a:rPr lang="ko-KR" altLang="en-US" sz="1600" b="1" dirty="0"/>
              <a:t>그림 </a:t>
            </a:r>
            <a:r>
              <a:rPr lang="en-US" altLang="ko-KR" sz="1600" b="1" dirty="0"/>
              <a:t>14</a:t>
            </a:r>
            <a:r>
              <a:rPr lang="ko-KR" altLang="en-US" sz="1600" dirty="0"/>
              <a:t>와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같이 </a:t>
            </a:r>
            <a:r>
              <a:rPr lang="ko-KR" altLang="en-US" sz="1600" dirty="0"/>
              <a:t>조립한다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   - </a:t>
            </a:r>
            <a:r>
              <a:rPr lang="ko-KR" altLang="en-US" sz="1600" dirty="0"/>
              <a:t>기화기는 시료를 완전히 기화하고 유량을 조절할 수 있는 것으로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   - </a:t>
            </a:r>
            <a:r>
              <a:rPr lang="ko-KR" altLang="en-US" sz="1600" dirty="0"/>
              <a:t>기름 분리기는 시료 중의 </a:t>
            </a:r>
            <a:r>
              <a:rPr lang="ko-KR" altLang="en-US" sz="1600" dirty="0" err="1"/>
              <a:t>유분을</a:t>
            </a:r>
            <a:r>
              <a:rPr lang="ko-KR" altLang="en-US" sz="1600" dirty="0"/>
              <a:t> 수정 </a:t>
            </a:r>
            <a:r>
              <a:rPr lang="ko-KR" altLang="en-US" sz="1600" dirty="0" err="1"/>
              <a:t>발진자</a:t>
            </a:r>
            <a:r>
              <a:rPr lang="ko-KR" altLang="en-US" sz="1600" dirty="0"/>
              <a:t> 수분계로 </a:t>
            </a:r>
            <a:r>
              <a:rPr lang="ko-KR" altLang="en-US" sz="1600" dirty="0" err="1"/>
              <a:t>흘러들지</a:t>
            </a:r>
            <a:r>
              <a:rPr lang="ko-KR" altLang="en-US" sz="1600" dirty="0"/>
              <a:t> 않게 하는 기능을 갖는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  <a:r>
              <a:rPr lang="ko-KR" altLang="en-US" sz="1600" dirty="0" smtClean="0"/>
              <a:t>것으로 </a:t>
            </a:r>
            <a:r>
              <a:rPr lang="ko-KR" altLang="en-US" sz="1600" dirty="0"/>
              <a:t>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   - </a:t>
            </a:r>
            <a:r>
              <a:rPr lang="ko-KR" altLang="en-US" sz="1600" dirty="0" err="1"/>
              <a:t>탈습기는</a:t>
            </a:r>
            <a:r>
              <a:rPr lang="ko-KR" altLang="en-US" sz="1600" dirty="0"/>
              <a:t> 합성 </a:t>
            </a:r>
            <a:r>
              <a:rPr lang="ko-KR" altLang="en-US" sz="1600" dirty="0" err="1"/>
              <a:t>제올라이트</a:t>
            </a:r>
            <a:r>
              <a:rPr lang="ko-KR" altLang="en-US" sz="1600" dirty="0"/>
              <a:t> 등의 </a:t>
            </a:r>
            <a:r>
              <a:rPr lang="ko-KR" altLang="en-US" sz="1600" dirty="0" err="1"/>
              <a:t>충전통을</a:t>
            </a:r>
            <a:r>
              <a:rPr lang="ko-KR" altLang="en-US" sz="1600" dirty="0"/>
              <a:t> 사용한다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   - </a:t>
            </a:r>
            <a:r>
              <a:rPr lang="ko-KR" altLang="en-US" sz="1600" dirty="0"/>
              <a:t>수정 발전자식 수분계는 </a:t>
            </a:r>
            <a:r>
              <a:rPr lang="en-US" altLang="ko-KR" sz="1600" dirty="0"/>
              <a:t>2</a:t>
            </a:r>
            <a:r>
              <a:rPr lang="ko-KR" altLang="en-US" sz="1600" dirty="0"/>
              <a:t>개의 수정 </a:t>
            </a:r>
            <a:r>
              <a:rPr lang="ko-KR" altLang="en-US" sz="1600" dirty="0" err="1"/>
              <a:t>발진자</a:t>
            </a:r>
            <a:r>
              <a:rPr lang="en-US" altLang="ko-KR" sz="1600" dirty="0"/>
              <a:t>(</a:t>
            </a:r>
            <a:r>
              <a:rPr lang="ko-KR" altLang="en-US" sz="1600" dirty="0"/>
              <a:t>수정 </a:t>
            </a:r>
            <a:r>
              <a:rPr lang="ko-KR" altLang="en-US" sz="1600" dirty="0" err="1"/>
              <a:t>발진자에</a:t>
            </a:r>
            <a:r>
              <a:rPr lang="ko-KR" altLang="en-US" sz="1600" dirty="0"/>
              <a:t> 흡습성 물질의 박막이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  <a:r>
              <a:rPr lang="ko-KR" altLang="en-US" sz="1600" dirty="0" smtClean="0"/>
              <a:t>도포되어 </a:t>
            </a:r>
            <a:r>
              <a:rPr lang="ko-KR" altLang="en-US" sz="1600" dirty="0"/>
              <a:t>있는 것으로 이하 발진자라고 한다</a:t>
            </a:r>
            <a:r>
              <a:rPr lang="en-US" altLang="ko-KR" sz="1600" dirty="0"/>
              <a:t>.)</a:t>
            </a:r>
            <a:r>
              <a:rPr lang="ko-KR" altLang="en-US" sz="1600" dirty="0"/>
              <a:t>를 일정 주파수로 진동시키고 흡착 수분에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  <a:r>
              <a:rPr lang="ko-KR" altLang="en-US" sz="1600" dirty="0" smtClean="0"/>
              <a:t>의한 </a:t>
            </a:r>
            <a:r>
              <a:rPr lang="ko-KR" altLang="en-US" sz="1600" dirty="0"/>
              <a:t>발진자의 무게 변화가 고유 주파수를 바꾸어 이 변화를 전기적으로 검출하고 </a:t>
            </a:r>
            <a:r>
              <a:rPr lang="ko-KR" altLang="en-US" sz="1600" dirty="0" smtClean="0"/>
              <a:t>지시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  <a:r>
              <a:rPr lang="ko-KR" altLang="en-US" sz="1600" dirty="0" smtClean="0"/>
              <a:t>할 </a:t>
            </a:r>
            <a:r>
              <a:rPr lang="ko-KR" altLang="en-US" sz="1600" dirty="0"/>
              <a:t>수 있는 장치를 사용한다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5496" y="332656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u="sng" dirty="0" smtClean="0"/>
              <a:t>Method 5.</a:t>
            </a:r>
            <a:endParaRPr lang="ko-KR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314738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38048" y="4365104"/>
            <a:ext cx="8705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⑵ 조작</a:t>
            </a:r>
          </a:p>
          <a:p>
            <a:pPr fontAlgn="base"/>
            <a:r>
              <a:rPr lang="ko-KR" altLang="en-US" sz="1600" dirty="0" smtClean="0"/>
              <a:t>    ① </a:t>
            </a:r>
            <a:r>
              <a:rPr lang="ko-KR" altLang="en-US" sz="1600" dirty="0"/>
              <a:t>장치의 전원을 넣고 정온 상태가 될 때까지 적당한 일정 유속으로 질소를 장치에 </a:t>
            </a:r>
            <a:r>
              <a:rPr lang="ko-KR" altLang="en-US" sz="1600" dirty="0" smtClean="0"/>
              <a:t>도입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       </a:t>
            </a:r>
            <a:r>
              <a:rPr lang="ko-KR" altLang="en-US" sz="1600" dirty="0" smtClean="0"/>
              <a:t>하여 </a:t>
            </a:r>
            <a:r>
              <a:rPr lang="ko-KR" altLang="en-US" sz="1600" dirty="0"/>
              <a:t>유로를 건조한다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② </a:t>
            </a:r>
            <a:r>
              <a:rPr lang="ko-KR" altLang="en-US" sz="1600" dirty="0"/>
              <a:t>시료를 </a:t>
            </a:r>
            <a:r>
              <a:rPr lang="ko-KR" altLang="en-US" sz="1600" dirty="0" err="1"/>
              <a:t>액상부로부터</a:t>
            </a:r>
            <a:r>
              <a:rPr lang="ko-KR" altLang="en-US" sz="1600" dirty="0"/>
              <a:t> 채취할 수 있도록 시료 용기를 장치에 접속하고 시료 유로에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흐르는 </a:t>
            </a:r>
            <a:r>
              <a:rPr lang="ko-KR" altLang="en-US" sz="1600" dirty="0"/>
              <a:t>질소를 차단하고</a:t>
            </a:r>
            <a:r>
              <a:rPr lang="en-US" altLang="ko-KR" sz="1600" dirty="0"/>
              <a:t>, </a:t>
            </a:r>
            <a:r>
              <a:rPr lang="ko-KR" altLang="en-US" sz="1600" dirty="0"/>
              <a:t>건조 가스 유로의 질소를 적당한 유속으로 조정하고 시료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용기의 </a:t>
            </a:r>
            <a:r>
              <a:rPr lang="ko-KR" altLang="en-US" sz="1600" dirty="0"/>
              <a:t>밸브를 열고 기화기에 시료를 통하게 하여 적당한 압력 및 유속으로 조정한다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③ </a:t>
            </a:r>
            <a:r>
              <a:rPr lang="ko-KR" altLang="en-US" sz="1600" dirty="0"/>
              <a:t>지침의 진폭을 읽을 수 있도록 측정범위를 선택하여 진폭지시가 중앙에서 좌우가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같도록 </a:t>
            </a:r>
            <a:r>
              <a:rPr lang="ko-KR" altLang="en-US" sz="1600" dirty="0"/>
              <a:t>균형 손잡이로 조절하여 지침의 진폭이 일정하게 된 후 지침좌우가 </a:t>
            </a:r>
            <a:r>
              <a:rPr lang="ko-KR" altLang="en-US" sz="1600" dirty="0" err="1"/>
              <a:t>지시값을</a:t>
            </a:r>
            <a:r>
              <a:rPr lang="ko-KR" altLang="en-US" sz="1600" dirty="0"/>
              <a:t>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읽어서 </a:t>
            </a:r>
            <a:r>
              <a:rPr lang="ko-KR" altLang="en-US" sz="1600" dirty="0" err="1"/>
              <a:t>검량선으로부터</a:t>
            </a:r>
            <a:r>
              <a:rPr lang="ko-KR" altLang="en-US" sz="1600" dirty="0"/>
              <a:t> 수분을 구한다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pic>
        <p:nvPicPr>
          <p:cNvPr id="5" name="_x196391336" descr="EMB000094a803f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57" y="980728"/>
            <a:ext cx="5111750" cy="268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5535320" y="3040607"/>
            <a:ext cx="32271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ko-KR" altLang="en-US" sz="1600" b="1" dirty="0"/>
              <a:t>그림 </a:t>
            </a:r>
            <a:r>
              <a:rPr lang="en-US" altLang="ko-KR" sz="1600" b="1" dirty="0"/>
              <a:t>14. </a:t>
            </a:r>
            <a:r>
              <a:rPr lang="ko-KR" altLang="en-US" sz="1600" b="1" dirty="0"/>
              <a:t>수정 </a:t>
            </a:r>
            <a:r>
              <a:rPr lang="ko-KR" altLang="en-US" sz="1600" b="1" dirty="0" err="1"/>
              <a:t>발진자법</a:t>
            </a:r>
            <a:r>
              <a:rPr lang="ko-KR" altLang="en-US" sz="1600" b="1" dirty="0"/>
              <a:t> 장치구성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7474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67544" y="548680"/>
            <a:ext cx="93610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정전 </a:t>
            </a:r>
            <a:r>
              <a:rPr lang="ko-KR" altLang="en-US" sz="1600" dirty="0" err="1"/>
              <a:t>용량법</a:t>
            </a:r>
            <a:endParaRPr lang="ko-KR" altLang="en-US" sz="1600" dirty="0"/>
          </a:p>
          <a:p>
            <a:pPr fontAlgn="base"/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산화알루미늄의 </a:t>
            </a:r>
            <a:r>
              <a:rPr lang="ko-KR" altLang="en-US" sz="1600" dirty="0"/>
              <a:t>다공질 박막은 주위 수증기 </a:t>
            </a:r>
            <a:r>
              <a:rPr lang="ko-KR" altLang="en-US" sz="1600" dirty="0" err="1"/>
              <a:t>분압의</a:t>
            </a:r>
            <a:r>
              <a:rPr lang="ko-KR" altLang="en-US" sz="1600" dirty="0"/>
              <a:t> 변화에 따라 수분을 흡착 또는 방출하여 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동적으로 </a:t>
            </a:r>
            <a:r>
              <a:rPr lang="ko-KR" altLang="en-US" sz="1600" dirty="0"/>
              <a:t>평형에 달하며 또한 전기적으로 기공 속에 흡착된 수분량에 따라 정전 용량이 크게 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변화하는 </a:t>
            </a:r>
            <a:r>
              <a:rPr lang="ko-KR" altLang="en-US" sz="1600" dirty="0"/>
              <a:t>성질을 갖는다</a:t>
            </a:r>
            <a:r>
              <a:rPr lang="en-US" altLang="ko-KR" sz="1600" dirty="0"/>
              <a:t>. </a:t>
            </a:r>
            <a:r>
              <a:rPr lang="ko-KR" altLang="en-US" sz="1600" dirty="0"/>
              <a:t>이러한 특성을 이용하여 금</a:t>
            </a:r>
            <a:r>
              <a:rPr lang="en-US" altLang="ko-KR" sz="1600" dirty="0"/>
              <a:t>, </a:t>
            </a:r>
            <a:r>
              <a:rPr lang="ko-KR" altLang="en-US" sz="1600" dirty="0"/>
              <a:t>알루미늄 및 산화알루미늄으로 구성되는 </a:t>
            </a:r>
            <a:endParaRPr lang="en-US" altLang="ko-KR" sz="1600" dirty="0" smtClean="0"/>
          </a:p>
          <a:p>
            <a:pPr fontAlgn="base"/>
            <a:r>
              <a:rPr lang="ko-KR" altLang="en-US" sz="1600" dirty="0" err="1" smtClean="0"/>
              <a:t>검출부에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기체 상태의 시료를 접촉시키고 미리 작성한 </a:t>
            </a:r>
            <a:r>
              <a:rPr lang="ko-KR" altLang="en-US" sz="1600" dirty="0" err="1"/>
              <a:t>검량선을</a:t>
            </a:r>
            <a:r>
              <a:rPr lang="ko-KR" altLang="en-US" sz="1600" dirty="0"/>
              <a:t> 사용하여 시료 중의 수분을 </a:t>
            </a:r>
            <a:endParaRPr lang="en-US" altLang="ko-KR" sz="1600" dirty="0" smtClean="0"/>
          </a:p>
          <a:p>
            <a:pPr fontAlgn="base"/>
            <a:r>
              <a:rPr lang="ko-KR" altLang="en-US" sz="1600" dirty="0" smtClean="0"/>
              <a:t>구한다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/>
              <a:t>⑴ 장치는 기화기</a:t>
            </a:r>
            <a:r>
              <a:rPr lang="en-US" altLang="ko-KR" sz="1600" dirty="0"/>
              <a:t>, </a:t>
            </a:r>
            <a:r>
              <a:rPr lang="ko-KR" altLang="en-US" sz="1600" dirty="0"/>
              <a:t>기름 분리기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탈습기</a:t>
            </a:r>
            <a:r>
              <a:rPr lang="en-US" altLang="ko-KR" sz="1600" dirty="0"/>
              <a:t>, </a:t>
            </a:r>
            <a:r>
              <a:rPr lang="ko-KR" altLang="en-US" sz="1600" dirty="0"/>
              <a:t>유량계</a:t>
            </a:r>
            <a:r>
              <a:rPr lang="en-US" altLang="ko-KR" sz="1600" dirty="0"/>
              <a:t>, </a:t>
            </a:r>
            <a:r>
              <a:rPr lang="ko-KR" altLang="en-US" sz="1600" dirty="0"/>
              <a:t>검출기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노점계등</a:t>
            </a:r>
            <a:r>
              <a:rPr lang="ko-KR" altLang="en-US" sz="1600" dirty="0"/>
              <a:t> 기기 를 사용하며 </a:t>
            </a:r>
            <a:r>
              <a:rPr lang="ko-KR" altLang="en-US" sz="1600" b="1" dirty="0"/>
              <a:t>그림 </a:t>
            </a:r>
            <a:r>
              <a:rPr lang="en-US" altLang="ko-KR" sz="1600" b="1" dirty="0"/>
              <a:t>15</a:t>
            </a:r>
            <a:r>
              <a:rPr lang="ko-KR" altLang="en-US" sz="1600" dirty="0"/>
              <a:t>와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</a:t>
            </a:r>
            <a:r>
              <a:rPr lang="ko-KR" altLang="en-US" sz="1600" dirty="0" smtClean="0"/>
              <a:t>같이 </a:t>
            </a:r>
            <a:r>
              <a:rPr lang="ko-KR" altLang="en-US" sz="1600" dirty="0"/>
              <a:t>조립한다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 latinLnBrk="0"/>
            <a:r>
              <a:rPr lang="en-US" altLang="ko-KR" sz="1600" dirty="0" smtClean="0"/>
              <a:t>     - </a:t>
            </a:r>
            <a:r>
              <a:rPr lang="ko-KR" altLang="en-US" sz="1600" dirty="0"/>
              <a:t>기화기는 시료가 기화하고 유량을 조절할 수 있는 기능을 갖는 것으로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   - </a:t>
            </a:r>
            <a:r>
              <a:rPr lang="ko-KR" altLang="en-US" sz="1600" dirty="0"/>
              <a:t>기름 분리기는 시료 중의 </a:t>
            </a:r>
            <a:r>
              <a:rPr lang="ko-KR" altLang="en-US" sz="1600" dirty="0" err="1"/>
              <a:t>유분을</a:t>
            </a:r>
            <a:r>
              <a:rPr lang="ko-KR" altLang="en-US" sz="1600" dirty="0"/>
              <a:t> 검출기에 </a:t>
            </a:r>
            <a:r>
              <a:rPr lang="ko-KR" altLang="en-US" sz="1600" dirty="0" err="1"/>
              <a:t>흘러들지</a:t>
            </a:r>
            <a:r>
              <a:rPr lang="ko-KR" altLang="en-US" sz="1600" dirty="0"/>
              <a:t> 않게 하는 기능을 갖는 것으로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   - </a:t>
            </a:r>
            <a:r>
              <a:rPr lang="ko-KR" altLang="en-US" sz="1600" dirty="0" err="1"/>
              <a:t>탈습기는</a:t>
            </a:r>
            <a:r>
              <a:rPr lang="ko-KR" altLang="en-US" sz="1600" dirty="0"/>
              <a:t> 합성 </a:t>
            </a:r>
            <a:r>
              <a:rPr lang="ko-KR" altLang="en-US" sz="1600" dirty="0" err="1"/>
              <a:t>제올라이트</a:t>
            </a:r>
            <a:r>
              <a:rPr lang="ko-KR" altLang="en-US" sz="1600" dirty="0"/>
              <a:t> 등의 </a:t>
            </a:r>
            <a:r>
              <a:rPr lang="ko-KR" altLang="en-US" sz="1600" dirty="0" err="1"/>
              <a:t>충전통을</a:t>
            </a:r>
            <a:r>
              <a:rPr lang="ko-KR" altLang="en-US" sz="1600" dirty="0"/>
              <a:t> 사용한다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   - </a:t>
            </a:r>
            <a:r>
              <a:rPr lang="ko-KR" altLang="en-US" sz="1600" dirty="0"/>
              <a:t>정온기는 </a:t>
            </a:r>
            <a:r>
              <a:rPr lang="en-US" altLang="ko-KR" sz="1600" dirty="0"/>
              <a:t>40</a:t>
            </a:r>
            <a:r>
              <a:rPr lang="ko-KR" altLang="en-US" sz="1600" dirty="0"/>
              <a:t>～</a:t>
            </a:r>
            <a:r>
              <a:rPr lang="en-US" altLang="ko-KR" sz="1600" dirty="0"/>
              <a:t>50</a:t>
            </a:r>
            <a:r>
              <a:rPr lang="ko-KR" altLang="en-US" sz="1600" dirty="0"/>
              <a:t>℃에서 </a:t>
            </a:r>
            <a:r>
              <a:rPr lang="en-US" altLang="ko-KR" sz="1600" dirty="0"/>
              <a:t>±1.0</a:t>
            </a:r>
            <a:r>
              <a:rPr lang="ko-KR" altLang="en-US" sz="1600" dirty="0"/>
              <a:t>℃의 정밀도를 갖는 것으로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   - </a:t>
            </a:r>
            <a:r>
              <a:rPr lang="ko-KR" altLang="en-US" sz="1600" dirty="0"/>
              <a:t>유량계는 </a:t>
            </a:r>
            <a:r>
              <a:rPr lang="en-US" altLang="ko-KR" sz="1600" dirty="0"/>
              <a:t>0</a:t>
            </a:r>
            <a:r>
              <a:rPr lang="ko-KR" altLang="en-US" sz="1600" dirty="0"/>
              <a:t>～</a:t>
            </a:r>
            <a:r>
              <a:rPr lang="en-US" altLang="ko-KR" sz="1600" dirty="0"/>
              <a:t>3L/min</a:t>
            </a:r>
            <a:r>
              <a:rPr lang="ko-KR" altLang="en-US" sz="1600" dirty="0"/>
              <a:t>의 유량을 측정할 수 있는 것으로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   - </a:t>
            </a:r>
            <a:r>
              <a:rPr lang="ko-KR" altLang="en-US" sz="1600" dirty="0"/>
              <a:t>검출기는 알루미늄의 표면에 산화알루미늄의 박막을 형성시키고 </a:t>
            </a:r>
            <a:r>
              <a:rPr lang="ko-KR" altLang="en-US" sz="1600" dirty="0" err="1"/>
              <a:t>그위에</a:t>
            </a:r>
            <a:r>
              <a:rPr lang="ko-KR" altLang="en-US" sz="1600" dirty="0"/>
              <a:t> 금을 </a:t>
            </a:r>
            <a:r>
              <a:rPr lang="ko-KR" altLang="en-US" sz="1600" dirty="0" err="1"/>
              <a:t>중착한</a:t>
            </a:r>
            <a:r>
              <a:rPr lang="ko-KR" altLang="en-US" sz="1600" dirty="0"/>
              <a:t>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  <a:r>
              <a:rPr lang="ko-KR" altLang="en-US" sz="1600" dirty="0" smtClean="0"/>
              <a:t>것으로서 </a:t>
            </a:r>
            <a:r>
              <a:rPr lang="ko-KR" altLang="en-US" sz="1600" dirty="0"/>
              <a:t>검출기 보호 통속에 내장한 것으로 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en-US" altLang="ko-KR" sz="1600" dirty="0" smtClean="0"/>
              <a:t>     - </a:t>
            </a:r>
            <a:r>
              <a:rPr lang="ko-KR" altLang="en-US" sz="1600" dirty="0" err="1"/>
              <a:t>노점계는</a:t>
            </a:r>
            <a:r>
              <a:rPr lang="ko-KR" altLang="en-US" sz="1600" dirty="0"/>
              <a:t> 검출기의 </a:t>
            </a:r>
            <a:r>
              <a:rPr lang="ko-KR" altLang="en-US" sz="1600" dirty="0" err="1"/>
              <a:t>인피던스가</a:t>
            </a:r>
            <a:r>
              <a:rPr lang="ko-KR" altLang="en-US" sz="1600" dirty="0"/>
              <a:t> </a:t>
            </a:r>
            <a:r>
              <a:rPr lang="en-US" altLang="ko-KR" sz="1600" dirty="0"/>
              <a:t>-80</a:t>
            </a:r>
            <a:r>
              <a:rPr lang="ko-KR" altLang="en-US" sz="1600" dirty="0"/>
              <a:t>～</a:t>
            </a:r>
            <a:r>
              <a:rPr lang="en-US" altLang="ko-KR" sz="1600" dirty="0"/>
              <a:t>-20</a:t>
            </a:r>
            <a:r>
              <a:rPr lang="ko-KR" altLang="en-US" sz="1600" dirty="0"/>
              <a:t>℃의 노점 범위에서 검지 할 수 있는 전류계를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</a:t>
            </a:r>
            <a:r>
              <a:rPr lang="ko-KR" altLang="en-US" sz="1600" dirty="0" smtClean="0"/>
              <a:t>사용한다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457" name="_x196389176" descr="EMB000094a804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995812"/>
            <a:ext cx="3835557" cy="177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4860032" y="5486311"/>
            <a:ext cx="32271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 latinLnBrk="0"/>
            <a:r>
              <a:rPr lang="ko-KR" altLang="en-US" sz="1600" b="1" dirty="0"/>
              <a:t>그림 </a:t>
            </a:r>
            <a:r>
              <a:rPr lang="en-US" altLang="ko-KR" sz="1600" b="1" dirty="0"/>
              <a:t>15. </a:t>
            </a:r>
            <a:r>
              <a:rPr lang="ko-KR" altLang="en-US" sz="1600" b="1" dirty="0" err="1"/>
              <a:t>정전용법량의</a:t>
            </a:r>
            <a:r>
              <a:rPr lang="ko-KR" altLang="en-US" sz="1600" b="1" dirty="0"/>
              <a:t> 장치 구성</a:t>
            </a:r>
            <a:endParaRPr lang="ko-KR" alt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439286" y="141433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u="sng" dirty="0" smtClean="0"/>
              <a:t>Method 6.</a:t>
            </a:r>
            <a:endParaRPr lang="ko-KR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31382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32048" y="790833"/>
            <a:ext cx="90364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/>
              <a:t>⑵ 조작</a:t>
            </a:r>
          </a:p>
          <a:p>
            <a:pPr fontAlgn="base"/>
            <a:r>
              <a:rPr lang="ko-KR" altLang="en-US" sz="1600" dirty="0" smtClean="0"/>
              <a:t>    ① </a:t>
            </a:r>
            <a:r>
              <a:rPr lang="ko-KR" altLang="en-US" sz="1600" dirty="0"/>
              <a:t>시료의 유로에 건조 가스를 통하게 하여 충분히 건조하며 정온기의 온도를 </a:t>
            </a:r>
            <a:r>
              <a:rPr lang="en-US" altLang="ko-KR" sz="1600" dirty="0"/>
              <a:t>40</a:t>
            </a:r>
            <a:r>
              <a:rPr lang="ko-KR" altLang="en-US" sz="1600" dirty="0"/>
              <a:t>～</a:t>
            </a:r>
            <a:r>
              <a:rPr lang="en-US" altLang="ko-KR" sz="1600" dirty="0"/>
              <a:t>50</a:t>
            </a:r>
            <a:r>
              <a:rPr lang="ko-KR" altLang="en-US" sz="1600" dirty="0"/>
              <a:t>℃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사이로 </a:t>
            </a:r>
            <a:r>
              <a:rPr lang="ko-KR" altLang="en-US" sz="1600" dirty="0"/>
              <a:t>일정하게 유지하고 </a:t>
            </a:r>
            <a:r>
              <a:rPr lang="ko-KR" altLang="en-US" sz="1600" dirty="0" err="1"/>
              <a:t>노점계의</a:t>
            </a:r>
            <a:r>
              <a:rPr lang="ko-KR" altLang="en-US" sz="1600" dirty="0"/>
              <a:t> 전원을 넣고 시료 용기를 장치에 접속하여 시료가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적절한 </a:t>
            </a:r>
            <a:r>
              <a:rPr lang="ko-KR" altLang="en-US" sz="1600" dirty="0"/>
              <a:t>일정 유속이 되도록 밸브를 조절한다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② </a:t>
            </a:r>
            <a:r>
              <a:rPr lang="ko-KR" altLang="en-US" sz="1600" dirty="0"/>
              <a:t>검출기의 수분이 평형에 이르고 </a:t>
            </a:r>
            <a:r>
              <a:rPr lang="ko-KR" altLang="en-US" sz="1600" dirty="0" err="1"/>
              <a:t>노점계의</a:t>
            </a:r>
            <a:r>
              <a:rPr lang="ko-KR" altLang="en-US" sz="1600" dirty="0"/>
              <a:t> 지시가 안정된 후 </a:t>
            </a:r>
            <a:r>
              <a:rPr lang="ko-KR" altLang="en-US" sz="1600" dirty="0" err="1"/>
              <a:t>표선을</a:t>
            </a:r>
            <a:r>
              <a:rPr lang="ko-KR" altLang="en-US" sz="1600" dirty="0"/>
              <a:t> 읽어서 </a:t>
            </a:r>
            <a:r>
              <a:rPr lang="ko-KR" altLang="en-US" sz="1600" dirty="0" err="1" smtClean="0"/>
              <a:t>검량선으로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smtClean="0"/>
              <a:t>부터 </a:t>
            </a:r>
            <a:r>
              <a:rPr lang="ko-KR" altLang="en-US" sz="1600" dirty="0" err="1"/>
              <a:t>수분값을</a:t>
            </a:r>
            <a:r>
              <a:rPr lang="ko-KR" altLang="en-US" sz="1600" dirty="0"/>
              <a:t> 구하며</a:t>
            </a:r>
            <a:r>
              <a:rPr lang="en-US" altLang="ko-KR" sz="1600" dirty="0"/>
              <a:t>, </a:t>
            </a:r>
            <a:r>
              <a:rPr lang="ko-KR" altLang="en-US" sz="1600" dirty="0"/>
              <a:t>검량선의 작성은 </a:t>
            </a:r>
            <a:r>
              <a:rPr lang="ko-KR" altLang="en-US" sz="1600" dirty="0" err="1"/>
              <a:t>전기분해법</a:t>
            </a:r>
            <a:r>
              <a:rPr lang="ko-KR" altLang="en-US" sz="1600" dirty="0"/>
              <a:t> 검량선의 작성과 같이 조작하여 </a:t>
            </a:r>
            <a:endParaRPr lang="en-US" altLang="ko-KR" sz="1600" dirty="0" smtClean="0"/>
          </a:p>
          <a:p>
            <a:pPr fontAlgn="base"/>
            <a:r>
              <a:rPr lang="en-US" altLang="ko-KR" sz="1600" dirty="0"/>
              <a:t> </a:t>
            </a:r>
            <a:r>
              <a:rPr lang="en-US" altLang="ko-KR" sz="1600" dirty="0" smtClean="0"/>
              <a:t>       </a:t>
            </a:r>
            <a:r>
              <a:rPr lang="ko-KR" altLang="en-US" sz="1600" dirty="0" err="1" smtClean="0"/>
              <a:t>검량선을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작성한다</a:t>
            </a:r>
            <a:r>
              <a:rPr lang="en-US" altLang="ko-KR" sz="1600" dirty="0"/>
              <a:t>.</a:t>
            </a:r>
            <a:endParaRPr lang="ko-KR" altLang="en-US" sz="1600" dirty="0"/>
          </a:p>
          <a:p>
            <a:pPr fontAlgn="base"/>
            <a:r>
              <a:rPr lang="ko-KR" altLang="en-US" sz="1600" dirty="0" smtClean="0"/>
              <a:t>        프레온</a:t>
            </a:r>
            <a:r>
              <a:rPr lang="en-US" altLang="ko-KR" sz="1600" dirty="0"/>
              <a:t>-11, 12, 22, 113, 114, HFC-134a</a:t>
            </a:r>
            <a:r>
              <a:rPr lang="ko-KR" altLang="en-US" sz="1600" dirty="0"/>
              <a:t>는 상기와 같은 시험방법에 따라 시험하며 </a:t>
            </a:r>
            <a:r>
              <a:rPr lang="ko-KR" altLang="en-US" sz="1600" b="1" dirty="0"/>
              <a:t>표 </a:t>
            </a:r>
            <a:r>
              <a:rPr lang="en-US" altLang="ko-KR" sz="1600" b="1" dirty="0"/>
              <a:t>6</a:t>
            </a:r>
            <a:r>
              <a:rPr lang="ko-KR" altLang="en-US" sz="1600" dirty="0"/>
              <a:t>의 </a:t>
            </a:r>
            <a:r>
              <a:rPr lang="ko-KR" altLang="en-US" sz="1600" dirty="0" smtClean="0"/>
              <a:t>    </a:t>
            </a:r>
            <a:endParaRPr lang="en-US" altLang="ko-KR" sz="1600" dirty="0" smtClean="0"/>
          </a:p>
          <a:p>
            <a:pPr fontAlgn="base"/>
            <a:r>
              <a:rPr lang="en-US" altLang="ko-KR" sz="1600" dirty="0" smtClean="0"/>
              <a:t>        </a:t>
            </a:r>
            <a:r>
              <a:rPr lang="ko-KR" altLang="en-US" sz="1600" dirty="0" smtClean="0"/>
              <a:t>규정에 </a:t>
            </a:r>
            <a:r>
              <a:rPr lang="ko-KR" altLang="en-US" sz="1600" dirty="0"/>
              <a:t>적합하여야 한다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299929"/>
              </p:ext>
            </p:extLst>
          </p:nvPr>
        </p:nvGraphicFramePr>
        <p:xfrm>
          <a:off x="899592" y="3861048"/>
          <a:ext cx="7920881" cy="2769484"/>
        </p:xfrm>
        <a:graphic>
          <a:graphicData uri="http://schemas.openxmlformats.org/drawingml/2006/table">
            <a:tbl>
              <a:tblPr/>
              <a:tblGrid>
                <a:gridCol w="1008112"/>
                <a:gridCol w="1080120"/>
                <a:gridCol w="1152128"/>
                <a:gridCol w="1152128"/>
                <a:gridCol w="1152128"/>
                <a:gridCol w="1296144"/>
                <a:gridCol w="1080121"/>
              </a:tblGrid>
              <a:tr h="3600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프레온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-11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프레온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-12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프레온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-22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프레온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-113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프레온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-114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프레온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-134</a:t>
                      </a: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a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  <a:tr h="7200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겉 모양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무색 투명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할 것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무색 투명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할 것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무색 투명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할 것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무색이며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탁하지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않을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것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무색이며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탁하지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않을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것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무색 투명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할 것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냄새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다른 냄새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 없을 것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다른 냄새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 없을 것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다른 냄새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 없을 것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이물질의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냄새가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없을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것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이물질의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냄새가 없을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것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다른 냄새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 없을 것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1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순도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(%)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99.5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99.5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99.5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99.5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99.5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99.5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2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증발잔분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0.01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0.01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0.01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0.01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0.01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0.01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9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산분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(%)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HCl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로서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0.0001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0.0001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0.0001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0.0001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0.0001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0.0001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수분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(%)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0.002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0.001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0.002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0.002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0.002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0.002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83568" y="3488323"/>
            <a:ext cx="56252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중고딕"/>
                <a:cs typeface="굴림" pitchFamily="50" charset="-127"/>
              </a:rPr>
              <a:t>표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중고딕"/>
                <a:ea typeface="굴림" pitchFamily="50" charset="-127"/>
                <a:cs typeface="굴림" pitchFamily="50" charset="-127"/>
              </a:rPr>
              <a:t>6. 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중고딕"/>
                <a:cs typeface="굴림" pitchFamily="50" charset="-127"/>
              </a:rPr>
              <a:t>프레온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중고딕"/>
                <a:ea typeface="굴림" pitchFamily="50" charset="-127"/>
                <a:cs typeface="굴림" pitchFamily="50" charset="-127"/>
              </a:rPr>
              <a:t>11, 12, 22, 113, 114, 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중고딕"/>
                <a:cs typeface="굴림" pitchFamily="50" charset="-127"/>
              </a:rPr>
              <a:t>및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중고딕"/>
                <a:ea typeface="굴림" pitchFamily="50" charset="-127"/>
                <a:cs typeface="굴림" pitchFamily="50" charset="-127"/>
              </a:rPr>
              <a:t>HFC-134a 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중고딕"/>
                <a:cs typeface="굴림" pitchFamily="50" charset="-127"/>
              </a:rPr>
              <a:t>시험 규정</a:t>
            </a:r>
            <a:endParaRPr kumimoji="1" lang="ko-KR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498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682875" y="3652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29497" y="0"/>
            <a:ext cx="3589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2400" b="1" dirty="0" smtClean="0">
                <a:latin typeface="맑은 고딕"/>
                <a:ea typeface="맑은 고딕"/>
              </a:rPr>
              <a:t>▶ </a:t>
            </a:r>
            <a:r>
              <a:rPr lang="ko-KR" altLang="en-US" sz="2400" b="1" dirty="0" smtClean="0"/>
              <a:t>증발 </a:t>
            </a:r>
            <a:r>
              <a:rPr lang="ko-KR" altLang="en-US" sz="2400" b="1" dirty="0"/>
              <a:t>잔류물 측정방법</a:t>
            </a:r>
            <a:endParaRPr lang="ko-KR" altLang="en-US" sz="2400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23823" y="1025441"/>
            <a:ext cx="872017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입자의 잔여물과 부피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,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중량 측정에 의한 끓는점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고비등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)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에서 잔여물 측정장치는 다음과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R="0" lvl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같다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- </a:t>
            </a:r>
            <a:r>
              <a:rPr kumimoji="1" lang="en-US" altLang="ko-K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Geotz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graduated centrifuge tube : 100mL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- </a:t>
            </a:r>
            <a:r>
              <a:rPr kumimoji="1" lang="en-US" altLang="ko-K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Boileezers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, </a:t>
            </a:r>
            <a:r>
              <a:rPr kumimoji="1" lang="en-US" altLang="ko-K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carborundum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crystals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- Disposal aluminum dish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426328" y="2463274"/>
            <a:ext cx="8717672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(2)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입자의 잔여물과 부피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,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중량 측정에 의한 끓는점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고비등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)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에서 잔여물측정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샘플분석중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HBR v%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측정은 다음과 같다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①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다음과 같이 </a:t>
            </a:r>
            <a:r>
              <a:rPr kumimoji="1" lang="en-US" altLang="ko-K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Geotz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bulb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샘플을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100mL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측정한다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- COREK25M6FFKX7GAXID3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저압냉매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(R-11,R-113, R-123)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에서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Goetz bulb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100mL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액체 냉매를 넣는다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- bulb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를 막아놓는 동안 샘플 용액을 섞은 후 빛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,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창문 앞에 그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bulb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를 넣고 문제의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입자들이 있는지 눈으로 확인한다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입자가 관찰되지 않는다면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양신명조"/>
                <a:cs typeface="굴림" pitchFamily="50" charset="-127"/>
              </a:rPr>
              <a:t>“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통과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양신명조"/>
                <a:cs typeface="굴림" pitchFamily="50" charset="-127"/>
              </a:rPr>
              <a:t>”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라고 기록하고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②단계를 진행한다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②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소형 보일러를 추가하고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115℉(45℃)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일정온도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bath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Goetz bulb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를 넣는다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약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20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～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25mL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까지 그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bath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빠뜨린다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모든 냉매가 완전히 증발될 때까지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bath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로부터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bulb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를 이동하지 않는다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③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bath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로부터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Goetz bulb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를 이동하여 그 외부를 말리고 눈으로 남은 잔여물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mL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를 측정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약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0.005mL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정도까지 측정한다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④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관찰된 잔여물이 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0.01mL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라면 아래의 계산으로 진행된다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만약 관찰된 잔여물이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&gt;0.01mL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라면 ⑤단계로 진행한다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⑤ 30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분동안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140℉(60℃)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오븐에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Goetz bulb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를 똑바로 세우고 이동하여 냉각한 후 측정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그리고 잔여물의 부피를 기록한다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496" y="47667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u="sng" dirty="0" smtClean="0"/>
              <a:t>Method 1.</a:t>
            </a:r>
            <a:endParaRPr lang="ko-KR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49028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3812" y="1860213"/>
            <a:ext cx="91440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(3)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입자의 잔여물과 부피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,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중량 측정에 의한 끓는점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고비등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)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에서 잔여물 측정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샘플분석중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W%(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중량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%)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측정은 다음과 같다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①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아세톤에 담근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알루미늄판을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준비하고 적어도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30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분동안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140℉ (60℃)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그것을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넣는다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핀셋을 이용하여 제거하고 차가워질 때 까지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(15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～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20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분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)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데시게이터에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넣는다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②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핀셋을 이용해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데시게이터에서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그 팬을 꺼내고 용기중량을 잰다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③ (2)① bulb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마개로 보관된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Goetz bulb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고순도의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R-11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이나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R-14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를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20mL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추가하고 잔여물을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재용해와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용액에 존재하는 입자를 녹이기 위해 흔들어준다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④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팬에 있는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Goetz bulb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그 용액을 조심스럽게 넣는다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양전달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효과를 위해 그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용액의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8mL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를 나누어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2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개 이용한다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알루미늄 팬에 잠그기 위해 보일러를 틀어넣지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않으나 그것이 발생할 경우 조심스럽게 금속 핀셋을 이용해 제거한다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⑤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후드안에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알루미늄 팬을 조심스럽게 넣고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R-11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이나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R-14b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용액을 증발시킨다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⑥ 30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분동안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140℉(60℃)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오븐에 그 팬을 넣고 차가워질 때까지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(20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～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30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분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)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데시게이터에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넣는다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⑦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핀셋을 사용하여 그 팬을 옮기고 다시 무게를 재서 잔여물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무게차를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기록한다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4097" name="_x45169536" descr="DRW000004f802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762" y="5605844"/>
            <a:ext cx="617538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430810" y="6021288"/>
            <a:ext cx="256512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A : (3)⑦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의 잔여물 무게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g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B : (2)①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의 샘플 무게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g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1403648" y="980728"/>
            <a:ext cx="384111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A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뷰렛에 남아있는 잔여물의 부피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(mL)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B : bulb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추가된 샘플의 부피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(mL)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12" name="_x45396720" descr="DRW000004f8026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88087"/>
            <a:ext cx="617538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1403648" y="489477"/>
            <a:ext cx="14911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HBR Vol.% =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520668" y="5624478"/>
            <a:ext cx="13740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HBR Wt.% =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76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35383" y="1508586"/>
            <a:ext cx="8708617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개요시료를 증발시키고 그 찌끼의 무게를 측정하여 증발찌끼를 구한다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⑴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장치 및 기구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-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증발기는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칭량관 및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증발관으로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구성되며 보기를 </a:t>
            </a:r>
            <a:r>
              <a:rPr kumimoji="1" lang="ko-KR" alt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중고딕"/>
                <a:cs typeface="굴림" pitchFamily="50" charset="-127"/>
              </a:rPr>
              <a:t>그림 </a:t>
            </a:r>
            <a:r>
              <a:rPr kumimoji="1" lang="en-US" altLang="ko-KR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양중고딕"/>
                <a:ea typeface="굴림" pitchFamily="50" charset="-127"/>
                <a:cs typeface="굴림" pitchFamily="50" charset="-127"/>
              </a:rPr>
              <a:t>7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나타냈다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-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수조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-1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은 상온으로 유지할 수 있는 것으로 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-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수조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-2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은 액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90℃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로 유지할 수 있는 것으로 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-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항온조는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105±2℃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로 유지할 수 있는 것으로 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-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데시케이터는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건조제로서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실리카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겔을 사용한 것으로 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⑵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디클로로메탄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⑶ 조작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①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칭량관을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105±2℃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의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항온조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속에서 약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30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분간 건조하고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데시케이터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안에서 냉각한 후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그 무게를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0.1mg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까지 달아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증발관에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접속한다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②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증발기의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표선에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맞추어 시료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500mL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를 끓어오르지 않도록 냉각하면서 칭량하고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칭량관 부분을 수조 안에 담가서 시료를 증발시킨다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칭량관 수조 안으로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깊이를 조절함으로써 시료가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1.5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～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2h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에 증발한다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③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시료가 기화한 후 약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10mL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의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디클로로메탄을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증발기에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넣어 내벽을 씻고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,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씻은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액을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칭량관에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모은다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칭량관 부분을 약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90℃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의 수조에 담가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디클로로메탄을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증발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시킨다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④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기화 후 떼어낸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칭량관을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105±2℃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의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항온조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속에서 약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30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분간 건조하고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데시케이터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dirty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</a:t>
            </a:r>
            <a:r>
              <a:rPr kumimoji="1" lang="en-US" altLang="ko-KR" sz="1600" dirty="0" smtClean="0">
                <a:solidFill>
                  <a:srgbClr val="000000"/>
                </a:solidFill>
                <a:latin typeface="굴림" pitchFamily="50" charset="-127"/>
                <a:ea typeface="한양신명조"/>
                <a:cs typeface="굴림" pitchFamily="50" charset="-127"/>
              </a:rPr>
              <a:t>      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안에서 냉각한 후 그 무게를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0.1mg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까지 단다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.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96" y="47667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u="sng" dirty="0" smtClean="0"/>
              <a:t>Method 2.</a:t>
            </a:r>
            <a:endParaRPr lang="ko-KR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332354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193" name="_x195405848" descr="EMB000094a803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071" y="2132856"/>
            <a:ext cx="3212618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52679" y="6170235"/>
            <a:ext cx="1527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 latinLnBrk="0"/>
            <a:r>
              <a:rPr lang="ko-KR" altLang="en-US" sz="1600" b="1" dirty="0"/>
              <a:t>그림 </a:t>
            </a:r>
            <a:r>
              <a:rPr lang="en-US" altLang="ko-KR" sz="1600" b="1" dirty="0"/>
              <a:t>7. </a:t>
            </a:r>
            <a:r>
              <a:rPr lang="ko-KR" altLang="en-US" sz="1600" b="1" dirty="0" err="1"/>
              <a:t>증발기</a:t>
            </a:r>
            <a:endParaRPr lang="ko-KR" altLang="en-US" sz="1600" dirty="0"/>
          </a:p>
        </p:txBody>
      </p:sp>
      <p:sp>
        <p:nvSpPr>
          <p:cNvPr id="6" name="직사각형 5"/>
          <p:cNvSpPr/>
          <p:nvPr/>
        </p:nvSpPr>
        <p:spPr>
          <a:xfrm>
            <a:off x="464178" y="54868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⑷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계산 </a:t>
            </a:r>
            <a:endParaRPr kumimoji="1" lang="ko-KR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굴림" pitchFamily="50" charset="-127"/>
              <a:ea typeface="한양신명조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600" dirty="0">
              <a:solidFill>
                <a:srgbClr val="000000"/>
              </a:solidFill>
              <a:latin typeface="굴림" pitchFamily="50" charset="-127"/>
              <a:ea typeface="한양신명조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R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＝</a:t>
            </a:r>
            <a:endParaRPr lang="ko-KR" altLang="en-US" sz="1600" dirty="0"/>
          </a:p>
        </p:txBody>
      </p:sp>
      <p:pic>
        <p:nvPicPr>
          <p:cNvPr id="8" name="_x194255848" descr="DRW000094a803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011" y="1268710"/>
            <a:ext cx="804863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2766678" y="908695"/>
            <a:ext cx="61978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여기서  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R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증발찌끼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(%)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     mL :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칭량관의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무게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(g)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     </a:t>
            </a:r>
            <a:r>
              <a:rPr kumimoji="1" lang="en-US" altLang="ko-KR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mo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시료를 기화시킨 후의 </a:t>
            </a:r>
            <a:r>
              <a:rPr kumimoji="1" lang="ko-KR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칭량관의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무게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(g)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           S 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시료의 무게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(500×1.37)(g)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691680" y="1268710"/>
            <a:ext cx="7713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ko-KR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×100</a:t>
            </a: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217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3958</Words>
  <Application>Microsoft Office PowerPoint</Application>
  <PresentationFormat>화면 슬라이드 쇼(4:3)</PresentationFormat>
  <Paragraphs>467</Paragraphs>
  <Slides>26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SAMSUNG-PC</dc:creator>
  <cp:lastModifiedBy>SAMSUNG-PC</cp:lastModifiedBy>
  <cp:revision>15</cp:revision>
  <cp:lastPrinted>2013-07-17T02:22:35Z</cp:lastPrinted>
  <dcterms:created xsi:type="dcterms:W3CDTF">2013-07-17T00:00:12Z</dcterms:created>
  <dcterms:modified xsi:type="dcterms:W3CDTF">2013-07-23T00:05:09Z</dcterms:modified>
</cp:coreProperties>
</file>