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6"/>
  </p:notesMasterIdLst>
  <p:handoutMasterIdLst>
    <p:handoutMasterId r:id="rId7"/>
  </p:handoutMasterIdLst>
  <p:sldIdLst>
    <p:sldId id="335" r:id="rId2"/>
    <p:sldId id="396" r:id="rId3"/>
    <p:sldId id="397" r:id="rId4"/>
    <p:sldId id="338" r:id="rId5"/>
  </p:sldIdLst>
  <p:sldSz cx="9144000" cy="6858000" type="screen4x3"/>
  <p:notesSz cx="9928225" cy="6797675"/>
  <p:embeddedFontLst>
    <p:embeddedFont>
      <p:font typeface="맑은 고딕" pitchFamily="50" charset="-127"/>
      <p:regular r:id="rId8"/>
      <p:bold r:id="rId9"/>
    </p:embeddedFont>
    <p:embeddedFont>
      <p:font typeface="Arial Unicode MS" pitchFamily="50" charset="-127"/>
      <p:regular r:id="rId10"/>
    </p:embeddedFont>
    <p:embeddedFont>
      <p:font typeface="HY견고딕" pitchFamily="18" charset="-127"/>
      <p:regular r:id="rId11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682">
          <p15:clr>
            <a:srgbClr val="A4A3A4"/>
          </p15:clr>
        </p15:guide>
        <p15:guide id="2" pos="24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141">
          <p15:clr>
            <a:srgbClr val="A4A3A4"/>
          </p15:clr>
        </p15:guide>
        <p15:guide id="2" pos="3127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07284B"/>
    <a:srgbClr val="093961"/>
    <a:srgbClr val="FFFFFF"/>
    <a:srgbClr val="F8F8FC"/>
    <a:srgbClr val="006200"/>
    <a:srgbClr val="282828"/>
    <a:srgbClr val="062240"/>
    <a:srgbClr val="96D4FA"/>
    <a:srgbClr val="5EBCF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밝은 스타일 2 - 강조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6E25E649-3F16-4E02-A733-19D2CDBF48F0}" styleName="보통 스타일 3 - 강조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01" autoAdjust="0"/>
    <p:restoredTop sz="98967" autoAdjust="0"/>
  </p:normalViewPr>
  <p:slideViewPr>
    <p:cSldViewPr>
      <p:cViewPr varScale="1">
        <p:scale>
          <a:sx n="111" d="100"/>
          <a:sy n="111" d="100"/>
        </p:scale>
        <p:origin x="-1566" y="-78"/>
      </p:cViewPr>
      <p:guideLst>
        <p:guide orient="horz" pos="682"/>
        <p:guide pos="24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114" d="100"/>
          <a:sy n="114" d="100"/>
        </p:scale>
        <p:origin x="-2130" y="-108"/>
      </p:cViewPr>
      <p:guideLst>
        <p:guide orient="horz" pos="2141"/>
        <p:guide pos="3127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2231" cy="3398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5623697" y="0"/>
            <a:ext cx="4302231" cy="3398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380585-B510-434B-B9DE-4B9136C3C3EF}" type="datetimeFigureOut">
              <a:rPr lang="ko-KR" altLang="en-US" smtClean="0"/>
              <a:t>2016-07-11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6456612"/>
            <a:ext cx="4302231" cy="3398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5623697" y="6456612"/>
            <a:ext cx="4302231" cy="3398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E3FBC6-EC79-48DA-9237-D3E333FA48B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2818340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2231" cy="3398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623697" y="0"/>
            <a:ext cx="4302231" cy="3398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9C0B8E-7D06-4E0D-939A-434AF6FDA1F7}" type="datetimeFigureOut">
              <a:rPr lang="ko-KR" altLang="en-US" smtClean="0"/>
              <a:pPr/>
              <a:t>2016-07-11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3263900" y="509588"/>
            <a:ext cx="3400425" cy="25495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992823" y="3228896"/>
            <a:ext cx="7942580" cy="305895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6456612"/>
            <a:ext cx="4302231" cy="3398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623697" y="6456612"/>
            <a:ext cx="4302231" cy="3398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D4D522B-91C8-490B-8DFA-F67D76DDA7B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865553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hyperlink" Target="http://yonsei.ac.kr/eng/index.asp" TargetMode="External"/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hyperlink" Target="http://yonsei.ac.kr/eng/index.asp" TargetMode="External"/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yonsei.ac.kr/eng/index.asp" TargetMode="External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 hasCustomPrompt="1"/>
          </p:nvPr>
        </p:nvSpPr>
        <p:spPr>
          <a:xfrm>
            <a:off x="685800" y="2130430"/>
            <a:ext cx="7772400" cy="1470025"/>
          </a:xfrm>
        </p:spPr>
        <p:txBody>
          <a:bodyPr>
            <a:normAutofit/>
          </a:bodyPr>
          <a:lstStyle>
            <a:lvl1pPr>
              <a:defRPr sz="2800" b="1" baseline="0">
                <a:solidFill>
                  <a:srgbClr val="28282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itchFamily="50" charset="-127"/>
                <a:ea typeface="Arial Unicode MS" pitchFamily="50" charset="-127"/>
                <a:cs typeface="Arial Unicode MS" pitchFamily="50" charset="-127"/>
              </a:defRPr>
            </a:lvl1pPr>
          </a:lstStyle>
          <a:p>
            <a:r>
              <a:rPr lang="en-US" altLang="ko-KR" dirty="0" smtClean="0"/>
              <a:t>Title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 hasCustomPrompt="1"/>
          </p:nvPr>
        </p:nvSpPr>
        <p:spPr>
          <a:xfrm>
            <a:off x="438266" y="4840646"/>
            <a:ext cx="6400800" cy="676586"/>
          </a:xfrm>
        </p:spPr>
        <p:txBody>
          <a:bodyPr>
            <a:normAutofit/>
          </a:bodyPr>
          <a:lstStyle>
            <a:lvl1pPr marL="0" indent="0" algn="l">
              <a:buNone/>
              <a:defRPr sz="1200">
                <a:solidFill>
                  <a:srgbClr val="282828"/>
                </a:solidFill>
                <a:latin typeface="Arial Unicode MS" pitchFamily="50" charset="-127"/>
                <a:ea typeface="Arial Unicode MS" pitchFamily="50" charset="-127"/>
                <a:cs typeface="Arial Unicode MS" pitchFamily="50" charset="-127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ko-KR" dirty="0" smtClean="0"/>
              <a:t>Department of Radiation Convergence Engineering, </a:t>
            </a:r>
            <a:r>
              <a:rPr lang="en-US" altLang="ko-KR" dirty="0" err="1" smtClean="0"/>
              <a:t>Yonsei</a:t>
            </a:r>
            <a:r>
              <a:rPr lang="en-US" altLang="ko-KR" dirty="0" smtClean="0"/>
              <a:t> University, Republic of Korea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33D627-1896-418B-968F-94F79016106E}" type="datetimeFigureOut">
              <a:rPr lang="ko-KR" altLang="en-US" smtClean="0"/>
              <a:pPr/>
              <a:t>2016-07-11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11" name="모서리가 둥근 직사각형 10"/>
          <p:cNvSpPr/>
          <p:nvPr userDrawn="1"/>
        </p:nvSpPr>
        <p:spPr>
          <a:xfrm>
            <a:off x="60668" y="6476636"/>
            <a:ext cx="2231876" cy="363329"/>
          </a:xfrm>
          <a:prstGeom prst="roundRect">
            <a:avLst/>
          </a:prstGeom>
          <a:blipFill dpi="0" rotWithShape="1">
            <a:blip r:embed="rId2">
              <a:alphaModFix amt="44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5" name="Picture 2" descr="http://yonsei.ac.kr/eng/images/common/logo.jpg">
            <a:hlinkClick r:id="rId3"/>
          </p:cNvPr>
          <p:cNvPicPr>
            <a:picLocks noChangeAspect="1" noChangeArrowheads="1"/>
          </p:cNvPicPr>
          <p:nvPr userDrawn="1"/>
        </p:nvPicPr>
        <p:blipFill>
          <a:blip r:embed="rId4"/>
          <a:srcRect l="96876"/>
          <a:stretch>
            <a:fillRect/>
          </a:stretch>
        </p:blipFill>
        <p:spPr bwMode="auto">
          <a:xfrm>
            <a:off x="0" y="6381780"/>
            <a:ext cx="9144000" cy="476221"/>
          </a:xfrm>
          <a:prstGeom prst="rect">
            <a:avLst/>
          </a:prstGeom>
          <a:noFill/>
        </p:spPr>
      </p:pic>
      <p:pic>
        <p:nvPicPr>
          <p:cNvPr id="26" name="Picture 2" descr="http://yonsei.ac.kr/eng/images/common/logo.jpg">
            <a:hlinkClick r:id="rId3"/>
          </p:cNvPr>
          <p:cNvPicPr>
            <a:picLocks noChangeAspect="1" noChangeArrowheads="1"/>
          </p:cNvPicPr>
          <p:nvPr userDrawn="1"/>
        </p:nvPicPr>
        <p:blipFill>
          <a:blip r:embed="rId4"/>
          <a:srcRect/>
          <a:stretch>
            <a:fillRect/>
          </a:stretch>
        </p:blipFill>
        <p:spPr bwMode="auto">
          <a:xfrm>
            <a:off x="35496" y="6422399"/>
            <a:ext cx="2363458" cy="432935"/>
          </a:xfrm>
          <a:prstGeom prst="rect">
            <a:avLst/>
          </a:prstGeom>
          <a:noFill/>
        </p:spPr>
      </p:pic>
      <p:sp>
        <p:nvSpPr>
          <p:cNvPr id="35" name="텍스트 개체 틀 34"/>
          <p:cNvSpPr>
            <a:spLocks noGrp="1"/>
          </p:cNvSpPr>
          <p:nvPr>
            <p:ph type="body" sz="quarter" idx="13" hasCustomPrompt="1"/>
          </p:nvPr>
        </p:nvSpPr>
        <p:spPr>
          <a:xfrm>
            <a:off x="2699793" y="2061667"/>
            <a:ext cx="3601540" cy="503237"/>
          </a:xfrm>
        </p:spPr>
        <p:txBody>
          <a:bodyPr anchor="ctr">
            <a:normAutofit/>
          </a:bodyPr>
          <a:lstStyle>
            <a:lvl1pPr marL="0" indent="0" algn="ctr">
              <a:buNone/>
              <a:defRPr sz="1200" baseline="0">
                <a:solidFill>
                  <a:srgbClr val="28282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itchFamily="50" charset="-127"/>
                <a:ea typeface="Arial Unicode MS" pitchFamily="50" charset="-127"/>
                <a:cs typeface="Arial Unicode MS" pitchFamily="50" charset="-127"/>
              </a:defRPr>
            </a:lvl1pPr>
          </a:lstStyle>
          <a:p>
            <a:pPr lvl="0"/>
            <a:r>
              <a:rPr lang="en-US" altLang="ko-KR" dirty="0" smtClean="0"/>
              <a:t>20xx </a:t>
            </a:r>
            <a:r>
              <a:rPr lang="en-US" altLang="ko-KR" dirty="0" err="1" smtClean="0"/>
              <a:t>xxth</a:t>
            </a:r>
            <a:r>
              <a:rPr lang="en-US" altLang="ko-KR" dirty="0" smtClean="0"/>
              <a:t> Conference</a:t>
            </a:r>
            <a:endParaRPr lang="ko-KR" altLang="en-US" dirty="0"/>
          </a:p>
        </p:txBody>
      </p:sp>
      <p:sp>
        <p:nvSpPr>
          <p:cNvPr id="38" name="텍스트 개체 틀 37"/>
          <p:cNvSpPr>
            <a:spLocks noGrp="1"/>
          </p:cNvSpPr>
          <p:nvPr>
            <p:ph type="body" sz="quarter" idx="14" hasCustomPrompt="1"/>
          </p:nvPr>
        </p:nvSpPr>
        <p:spPr>
          <a:xfrm>
            <a:off x="438266" y="5588885"/>
            <a:ext cx="6398670" cy="803151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rgbClr val="282828"/>
                </a:solidFill>
              </a:defRPr>
            </a:lvl1pPr>
          </a:lstStyle>
          <a:p>
            <a:pPr lvl="0"/>
            <a:r>
              <a:rPr lang="en-US" altLang="ko-KR" dirty="0" smtClean="0"/>
              <a:t>name</a:t>
            </a:r>
            <a:endParaRPr lang="ko-KR" altLang="en-US" dirty="0"/>
          </a:p>
        </p:txBody>
      </p:sp>
      <p:cxnSp>
        <p:nvCxnSpPr>
          <p:cNvPr id="14" name="직선 연결선 13"/>
          <p:cNvCxnSpPr/>
          <p:nvPr userDrawn="1"/>
        </p:nvCxnSpPr>
        <p:spPr>
          <a:xfrm flipV="1">
            <a:off x="323528" y="4830945"/>
            <a:ext cx="0" cy="1561090"/>
          </a:xfrm>
          <a:prstGeom prst="line">
            <a:avLst/>
          </a:prstGeom>
          <a:ln w="136525">
            <a:solidFill>
              <a:srgbClr val="09336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2" descr="E:\HJ\gradsc_RaPhyA\[양식]ppt 자료\raphya mark\Raphya100000000.png"/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7459" y="6428753"/>
            <a:ext cx="2628893" cy="4228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7395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 hasCustomPrompt="1"/>
          </p:nvPr>
        </p:nvSpPr>
        <p:spPr>
          <a:xfrm>
            <a:off x="685800" y="2130430"/>
            <a:ext cx="7772400" cy="1470025"/>
          </a:xfrm>
        </p:spPr>
        <p:txBody>
          <a:bodyPr>
            <a:normAutofit/>
          </a:bodyPr>
          <a:lstStyle>
            <a:lvl1pPr>
              <a:defRPr sz="3200" b="1" baseline="0">
                <a:solidFill>
                  <a:srgbClr val="28282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itchFamily="50" charset="-127"/>
                <a:ea typeface="Arial Unicode MS" pitchFamily="50" charset="-127"/>
                <a:cs typeface="Arial Unicode MS" pitchFamily="50" charset="-127"/>
              </a:defRPr>
            </a:lvl1pPr>
          </a:lstStyle>
          <a:p>
            <a:r>
              <a:rPr lang="en-US" altLang="ko-KR" dirty="0" smtClean="0"/>
              <a:t>Title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 hasCustomPrompt="1"/>
          </p:nvPr>
        </p:nvSpPr>
        <p:spPr>
          <a:xfrm>
            <a:off x="438266" y="5344702"/>
            <a:ext cx="6400800" cy="1037078"/>
          </a:xfrm>
        </p:spPr>
        <p:txBody>
          <a:bodyPr>
            <a:normAutofit/>
          </a:bodyPr>
          <a:lstStyle>
            <a:lvl1pPr marL="0" indent="0" algn="l">
              <a:lnSpc>
                <a:spcPct val="150000"/>
              </a:lnSpc>
              <a:buNone/>
              <a:defRPr sz="1200" u="heavy" baseline="0">
                <a:solidFill>
                  <a:srgbClr val="07294E"/>
                </a:solidFill>
                <a:latin typeface="Arial Unicode MS" pitchFamily="50" charset="-127"/>
                <a:ea typeface="Arial Unicode MS" pitchFamily="50" charset="-127"/>
                <a:cs typeface="Arial Unicode MS" pitchFamily="50" charset="-127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ko-KR" dirty="0" smtClean="0"/>
              <a:t>Department of Radiation Convergence Engineering</a:t>
            </a:r>
          </a:p>
          <a:p>
            <a:r>
              <a:rPr lang="en-US" altLang="ko-KR" dirty="0" err="1" smtClean="0"/>
              <a:t>Yonsei</a:t>
            </a:r>
            <a:r>
              <a:rPr lang="en-US" altLang="ko-KR" dirty="0" smtClean="0"/>
              <a:t> University                                                    </a:t>
            </a:r>
          </a:p>
          <a:p>
            <a:r>
              <a:rPr lang="en-US" altLang="ko-KR" dirty="0" smtClean="0"/>
              <a:t>Republic of Korea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33D627-1896-418B-968F-94F79016106E}" type="datetimeFigureOut">
              <a:rPr lang="ko-KR" altLang="en-US" smtClean="0"/>
              <a:pPr/>
              <a:t>2016-07-11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11" name="모서리가 둥근 직사각형 10"/>
          <p:cNvSpPr/>
          <p:nvPr userDrawn="1"/>
        </p:nvSpPr>
        <p:spPr>
          <a:xfrm>
            <a:off x="60668" y="6476636"/>
            <a:ext cx="2231876" cy="363329"/>
          </a:xfrm>
          <a:prstGeom prst="roundRect">
            <a:avLst/>
          </a:prstGeom>
          <a:blipFill dpi="0" rotWithShape="1">
            <a:blip r:embed="rId2">
              <a:alphaModFix amt="44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5" name="Picture 2" descr="http://yonsei.ac.kr/eng/images/common/logo.jpg">
            <a:hlinkClick r:id="rId3"/>
          </p:cNvPr>
          <p:cNvPicPr>
            <a:picLocks noChangeAspect="1" noChangeArrowheads="1"/>
          </p:cNvPicPr>
          <p:nvPr userDrawn="1"/>
        </p:nvPicPr>
        <p:blipFill>
          <a:blip r:embed="rId4"/>
          <a:srcRect l="96876"/>
          <a:stretch>
            <a:fillRect/>
          </a:stretch>
        </p:blipFill>
        <p:spPr bwMode="auto">
          <a:xfrm>
            <a:off x="0" y="6381780"/>
            <a:ext cx="9144000" cy="476221"/>
          </a:xfrm>
          <a:prstGeom prst="rect">
            <a:avLst/>
          </a:prstGeom>
          <a:noFill/>
        </p:spPr>
      </p:pic>
      <p:pic>
        <p:nvPicPr>
          <p:cNvPr id="26" name="Picture 2" descr="http://yonsei.ac.kr/eng/images/common/logo.jpg">
            <a:hlinkClick r:id="rId3"/>
          </p:cNvPr>
          <p:cNvPicPr>
            <a:picLocks noChangeAspect="1" noChangeArrowheads="1"/>
          </p:cNvPicPr>
          <p:nvPr userDrawn="1"/>
        </p:nvPicPr>
        <p:blipFill>
          <a:blip r:embed="rId4"/>
          <a:srcRect/>
          <a:stretch>
            <a:fillRect/>
          </a:stretch>
        </p:blipFill>
        <p:spPr bwMode="auto">
          <a:xfrm>
            <a:off x="35496" y="6422399"/>
            <a:ext cx="2363458" cy="432935"/>
          </a:xfrm>
          <a:prstGeom prst="rect">
            <a:avLst/>
          </a:prstGeom>
          <a:noFill/>
        </p:spPr>
      </p:pic>
      <p:sp>
        <p:nvSpPr>
          <p:cNvPr id="35" name="텍스트 개체 틀 34"/>
          <p:cNvSpPr>
            <a:spLocks noGrp="1"/>
          </p:cNvSpPr>
          <p:nvPr>
            <p:ph type="body" sz="quarter" idx="13" hasCustomPrompt="1"/>
          </p:nvPr>
        </p:nvSpPr>
        <p:spPr>
          <a:xfrm>
            <a:off x="2699793" y="2061667"/>
            <a:ext cx="3601540" cy="503237"/>
          </a:xfrm>
        </p:spPr>
        <p:txBody>
          <a:bodyPr anchor="ctr">
            <a:normAutofit/>
          </a:bodyPr>
          <a:lstStyle>
            <a:lvl1pPr marL="0" indent="0" algn="ctr">
              <a:buNone/>
              <a:defRPr sz="1200" baseline="0">
                <a:solidFill>
                  <a:srgbClr val="28282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itchFamily="50" charset="-127"/>
                <a:ea typeface="Arial Unicode MS" pitchFamily="50" charset="-127"/>
                <a:cs typeface="Arial Unicode MS" pitchFamily="50" charset="-127"/>
              </a:defRPr>
            </a:lvl1pPr>
          </a:lstStyle>
          <a:p>
            <a:pPr lvl="0"/>
            <a:r>
              <a:rPr lang="en-US" altLang="ko-KR" dirty="0" smtClean="0"/>
              <a:t>20xx </a:t>
            </a:r>
            <a:r>
              <a:rPr lang="en-US" altLang="ko-KR" dirty="0" err="1" smtClean="0"/>
              <a:t>xxth</a:t>
            </a:r>
            <a:r>
              <a:rPr lang="en-US" altLang="ko-KR" dirty="0" smtClean="0"/>
              <a:t> Conference</a:t>
            </a:r>
            <a:endParaRPr lang="ko-KR" altLang="en-US" dirty="0"/>
          </a:p>
        </p:txBody>
      </p:sp>
      <p:sp>
        <p:nvSpPr>
          <p:cNvPr id="38" name="텍스트 개체 틀 37"/>
          <p:cNvSpPr>
            <a:spLocks noGrp="1"/>
          </p:cNvSpPr>
          <p:nvPr>
            <p:ph type="body" sz="quarter" idx="14" hasCustomPrompt="1"/>
          </p:nvPr>
        </p:nvSpPr>
        <p:spPr>
          <a:xfrm>
            <a:off x="1372665" y="3645024"/>
            <a:ext cx="6398670" cy="803151"/>
          </a:xfrm>
        </p:spPr>
        <p:txBody>
          <a:bodyPr>
            <a:normAutofit/>
          </a:bodyPr>
          <a:lstStyle>
            <a:lvl1pPr marL="0" indent="0" algn="ctr">
              <a:buNone/>
              <a:defRPr sz="1600" b="1">
                <a:solidFill>
                  <a:srgbClr val="282828"/>
                </a:solidFill>
              </a:defRPr>
            </a:lvl1pPr>
          </a:lstStyle>
          <a:p>
            <a:pPr lvl="0"/>
            <a:r>
              <a:rPr lang="en-US" altLang="ko-KR" dirty="0" smtClean="0"/>
              <a:t>name</a:t>
            </a:r>
            <a:endParaRPr lang="ko-KR" altLang="en-US" dirty="0"/>
          </a:p>
        </p:txBody>
      </p:sp>
      <p:cxnSp>
        <p:nvCxnSpPr>
          <p:cNvPr id="12" name="직선 연결선 11"/>
          <p:cNvCxnSpPr/>
          <p:nvPr userDrawn="1"/>
        </p:nvCxnSpPr>
        <p:spPr>
          <a:xfrm flipV="1">
            <a:off x="323528" y="5445224"/>
            <a:ext cx="0" cy="946814"/>
          </a:xfrm>
          <a:prstGeom prst="line">
            <a:avLst/>
          </a:prstGeom>
          <a:ln w="136525">
            <a:solidFill>
              <a:srgbClr val="09336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2" descr="E:\HJ\gradsc_RaPhyA\[양식]ppt 자료\raphya mark\Raphya100000000.png"/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7459" y="6428753"/>
            <a:ext cx="2628893" cy="4228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3849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제목 10"/>
          <p:cNvSpPr>
            <a:spLocks noGrp="1"/>
          </p:cNvSpPr>
          <p:nvPr>
            <p:ph type="title" hasCustomPrompt="1"/>
          </p:nvPr>
        </p:nvSpPr>
        <p:spPr>
          <a:xfrm>
            <a:off x="302290" y="197768"/>
            <a:ext cx="8607155" cy="638944"/>
          </a:xfrm>
        </p:spPr>
        <p:txBody>
          <a:bodyPr>
            <a:normAutofit/>
          </a:bodyPr>
          <a:lstStyle>
            <a:lvl1pPr algn="l">
              <a:defRPr sz="3200" baseline="0">
                <a:solidFill>
                  <a:srgbClr val="282828"/>
                </a:solidFill>
                <a:latin typeface="Arial Unicode MS" pitchFamily="50" charset="-127"/>
                <a:ea typeface="Arial Unicode MS" pitchFamily="50" charset="-127"/>
                <a:cs typeface="Arial Unicode MS" pitchFamily="50" charset="-127"/>
              </a:defRPr>
            </a:lvl1pPr>
          </a:lstStyle>
          <a:p>
            <a:r>
              <a:rPr lang="en-US" altLang="ko-KR" dirty="0" smtClean="0"/>
              <a:t>Page Title</a:t>
            </a:r>
            <a:endParaRPr lang="ko-KR" altLang="en-US" dirty="0"/>
          </a:p>
        </p:txBody>
      </p:sp>
      <p:sp>
        <p:nvSpPr>
          <p:cNvPr id="10" name="모서리가 둥근 직사각형 9"/>
          <p:cNvSpPr/>
          <p:nvPr userDrawn="1"/>
        </p:nvSpPr>
        <p:spPr>
          <a:xfrm>
            <a:off x="37808" y="6470503"/>
            <a:ext cx="2231876" cy="363329"/>
          </a:xfrm>
          <a:prstGeom prst="roundRect">
            <a:avLst/>
          </a:prstGeom>
          <a:blipFill dpi="0" rotWithShape="1">
            <a:blip r:embed="rId2">
              <a:alphaModFix amt="44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/>
          <p:cNvSpPr/>
          <p:nvPr userDrawn="1"/>
        </p:nvSpPr>
        <p:spPr>
          <a:xfrm>
            <a:off x="4128" y="836712"/>
            <a:ext cx="9139872" cy="54007"/>
          </a:xfrm>
          <a:prstGeom prst="rect">
            <a:avLst/>
          </a:prstGeom>
          <a:gradFill flip="none" rotWithShape="1">
            <a:gsLst>
              <a:gs pos="68000">
                <a:srgbClr val="7D96AC"/>
              </a:gs>
              <a:gs pos="34000">
                <a:srgbClr val="093961"/>
              </a:gs>
              <a:gs pos="0">
                <a:srgbClr val="062240"/>
              </a:gs>
              <a:gs pos="100000">
                <a:schemeClr val="bg1"/>
              </a:gs>
            </a:gsLst>
            <a:lin ang="0" scaled="1"/>
            <a:tileRect/>
          </a:gradFill>
          <a:ln>
            <a:noFill/>
          </a:ln>
          <a:scene3d>
            <a:camera prst="orthographicFront"/>
            <a:lightRig rig="balanced" dir="t"/>
          </a:scene3d>
          <a:sp3d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내용 개체 틀 12"/>
          <p:cNvSpPr>
            <a:spLocks noGrp="1"/>
          </p:cNvSpPr>
          <p:nvPr>
            <p:ph sz="quarter" idx="13"/>
          </p:nvPr>
        </p:nvSpPr>
        <p:spPr>
          <a:xfrm>
            <a:off x="395288" y="1091059"/>
            <a:ext cx="8135937" cy="4608513"/>
          </a:xfrm>
        </p:spPr>
        <p:txBody>
          <a:bodyPr/>
          <a:lstStyle>
            <a:lvl1pPr marL="266700" indent="-266700">
              <a:buFont typeface="Arial Unicode MS" pitchFamily="50" charset="-127"/>
              <a:buChar char="■"/>
              <a:defRPr sz="2000"/>
            </a:lvl1pPr>
            <a:lvl2pPr marL="625475" indent="-269875">
              <a:buFont typeface="Arial" pitchFamily="34" charset="0"/>
              <a:buChar char="•"/>
              <a:defRPr sz="1800"/>
            </a:lvl2pPr>
            <a:lvl3pPr marL="982663" indent="-266700">
              <a:buFont typeface="Arial Unicode MS" pitchFamily="50" charset="-127"/>
              <a:buChar char="­"/>
              <a:defRPr sz="1600"/>
            </a:lvl3pPr>
            <a:lvl4pPr marL="1341438" indent="-266700">
              <a:buFont typeface="+mj-lt"/>
              <a:buAutoNum type="romanUcPeriod"/>
              <a:defRPr sz="1400"/>
            </a:lvl4pPr>
            <a:lvl5pPr marL="1706563" indent="-274638">
              <a:buFont typeface="+mj-lt"/>
              <a:buAutoNum type="alphaLcPeriod"/>
              <a:defRPr sz="1200"/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pic>
        <p:nvPicPr>
          <p:cNvPr id="7" name="Picture 2" descr="E:\HJ\gradsc_RaPhyA\[양식]ppt 자료\raphya mark\Raphya1000000000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0018" y="6454912"/>
            <a:ext cx="2551585" cy="3945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69656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제목 10"/>
          <p:cNvSpPr>
            <a:spLocks noGrp="1"/>
          </p:cNvSpPr>
          <p:nvPr>
            <p:ph type="title" hasCustomPrompt="1"/>
          </p:nvPr>
        </p:nvSpPr>
        <p:spPr>
          <a:xfrm>
            <a:off x="302290" y="197768"/>
            <a:ext cx="8607155" cy="638944"/>
          </a:xfrm>
        </p:spPr>
        <p:txBody>
          <a:bodyPr>
            <a:normAutofit/>
          </a:bodyPr>
          <a:lstStyle>
            <a:lvl1pPr algn="l">
              <a:defRPr sz="3200" baseline="0">
                <a:solidFill>
                  <a:srgbClr val="282828"/>
                </a:solidFill>
                <a:latin typeface="Arial Unicode MS" pitchFamily="50" charset="-127"/>
                <a:ea typeface="Arial Unicode MS" pitchFamily="50" charset="-127"/>
                <a:cs typeface="Arial Unicode MS" pitchFamily="50" charset="-127"/>
              </a:defRPr>
            </a:lvl1pPr>
          </a:lstStyle>
          <a:p>
            <a:r>
              <a:rPr lang="en-US" altLang="ko-KR" dirty="0" smtClean="0"/>
              <a:t>Page Title</a:t>
            </a:r>
            <a:endParaRPr lang="ko-KR" altLang="en-US" dirty="0"/>
          </a:p>
        </p:txBody>
      </p:sp>
      <p:sp>
        <p:nvSpPr>
          <p:cNvPr id="10" name="모서리가 둥근 직사각형 9"/>
          <p:cNvSpPr/>
          <p:nvPr userDrawn="1"/>
        </p:nvSpPr>
        <p:spPr>
          <a:xfrm>
            <a:off x="35868" y="6470503"/>
            <a:ext cx="2231876" cy="363329"/>
          </a:xfrm>
          <a:prstGeom prst="roundRect">
            <a:avLst/>
          </a:prstGeom>
          <a:blipFill dpi="0" rotWithShape="1">
            <a:blip r:embed="rId2">
              <a:alphaModFix amt="44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/>
          <p:cNvSpPr/>
          <p:nvPr userDrawn="1"/>
        </p:nvSpPr>
        <p:spPr>
          <a:xfrm>
            <a:off x="-36512" y="836712"/>
            <a:ext cx="9180512" cy="54007"/>
          </a:xfrm>
          <a:prstGeom prst="rect">
            <a:avLst/>
          </a:prstGeom>
          <a:gradFill flip="none" rotWithShape="1">
            <a:gsLst>
              <a:gs pos="68000">
                <a:srgbClr val="7D96AC"/>
              </a:gs>
              <a:gs pos="34000">
                <a:srgbClr val="093961"/>
              </a:gs>
              <a:gs pos="0">
                <a:srgbClr val="062240"/>
              </a:gs>
              <a:gs pos="100000">
                <a:schemeClr val="bg1"/>
              </a:gs>
            </a:gsLst>
            <a:lin ang="0" scaled="1"/>
            <a:tileRect/>
          </a:gradFill>
          <a:ln>
            <a:noFill/>
          </a:ln>
          <a:scene3d>
            <a:camera prst="orthographicFront"/>
            <a:lightRig rig="balanced" dir="t"/>
          </a:scene3d>
          <a:sp3d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내용 개체 틀 12"/>
          <p:cNvSpPr>
            <a:spLocks noGrp="1"/>
          </p:cNvSpPr>
          <p:nvPr>
            <p:ph sz="quarter" idx="13"/>
          </p:nvPr>
        </p:nvSpPr>
        <p:spPr>
          <a:xfrm>
            <a:off x="395288" y="1091059"/>
            <a:ext cx="8135937" cy="4608513"/>
          </a:xfrm>
        </p:spPr>
        <p:txBody>
          <a:bodyPr/>
          <a:lstStyle>
            <a:lvl1pPr marL="266700" indent="-266700">
              <a:buFont typeface="Arial Unicode MS" pitchFamily="50" charset="-127"/>
              <a:buChar char="■"/>
              <a:defRPr sz="2000"/>
            </a:lvl1pPr>
            <a:lvl2pPr marL="625475" indent="-269875">
              <a:buFont typeface="Arial" pitchFamily="34" charset="0"/>
              <a:buChar char="•"/>
              <a:defRPr sz="1800"/>
            </a:lvl2pPr>
            <a:lvl3pPr marL="982663" indent="-266700">
              <a:buFont typeface="Arial Unicode MS" pitchFamily="50" charset="-127"/>
              <a:buChar char="­"/>
              <a:defRPr sz="1600"/>
            </a:lvl3pPr>
            <a:lvl4pPr marL="1341438" indent="-266700">
              <a:buFont typeface="+mj-lt"/>
              <a:buAutoNum type="romanUcPeriod"/>
              <a:defRPr sz="1400"/>
            </a:lvl4pPr>
            <a:lvl5pPr marL="1706563" indent="-274638">
              <a:buFont typeface="+mj-lt"/>
              <a:buAutoNum type="alphaLcPeriod"/>
              <a:defRPr sz="1200"/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cxnSp>
        <p:nvCxnSpPr>
          <p:cNvPr id="21" name="직선 연결선 20"/>
          <p:cNvCxnSpPr/>
          <p:nvPr userDrawn="1"/>
        </p:nvCxnSpPr>
        <p:spPr>
          <a:xfrm>
            <a:off x="-36512" y="6397512"/>
            <a:ext cx="9188604" cy="0"/>
          </a:xfrm>
          <a:prstGeom prst="line">
            <a:avLst/>
          </a:prstGeom>
          <a:ln w="381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2" descr="E:\HJ\gradsc_RaPhyA\[양식]ppt 자료\raphya mark\Raphya1000000000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0018" y="6454912"/>
            <a:ext cx="2551585" cy="3945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9008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http://yonsei.ac.kr/eng/images/common/logo.jpg">
            <a:hlinkClick r:id="rId2"/>
          </p:cNvPr>
          <p:cNvPicPr>
            <a:picLocks noChangeAspect="1" noChangeArrowheads="1"/>
          </p:cNvPicPr>
          <p:nvPr userDrawn="1"/>
        </p:nvPicPr>
        <p:blipFill>
          <a:blip r:embed="rId3"/>
          <a:srcRect l="96876"/>
          <a:stretch>
            <a:fillRect/>
          </a:stretch>
        </p:blipFill>
        <p:spPr bwMode="auto">
          <a:xfrm>
            <a:off x="0" y="6381780"/>
            <a:ext cx="9144000" cy="476221"/>
          </a:xfrm>
          <a:prstGeom prst="rect">
            <a:avLst/>
          </a:prstGeom>
          <a:noFill/>
        </p:spPr>
      </p:pic>
      <p:sp>
        <p:nvSpPr>
          <p:cNvPr id="11" name="제목 10"/>
          <p:cNvSpPr>
            <a:spLocks noGrp="1"/>
          </p:cNvSpPr>
          <p:nvPr>
            <p:ph type="title" hasCustomPrompt="1"/>
          </p:nvPr>
        </p:nvSpPr>
        <p:spPr>
          <a:xfrm>
            <a:off x="302290" y="197768"/>
            <a:ext cx="8607155" cy="638944"/>
          </a:xfrm>
        </p:spPr>
        <p:txBody>
          <a:bodyPr>
            <a:normAutofit/>
          </a:bodyPr>
          <a:lstStyle>
            <a:lvl1pPr algn="l">
              <a:defRPr sz="3200" baseline="0">
                <a:solidFill>
                  <a:srgbClr val="282828"/>
                </a:solidFill>
                <a:latin typeface="Arial Unicode MS" pitchFamily="50" charset="-127"/>
                <a:ea typeface="Arial Unicode MS" pitchFamily="50" charset="-127"/>
                <a:cs typeface="Arial Unicode MS" pitchFamily="50" charset="-127"/>
              </a:defRPr>
            </a:lvl1pPr>
          </a:lstStyle>
          <a:p>
            <a:r>
              <a:rPr lang="en-US" altLang="ko-KR" dirty="0" smtClean="0"/>
              <a:t>Page Title</a:t>
            </a:r>
            <a:endParaRPr lang="ko-KR" altLang="en-US" dirty="0"/>
          </a:p>
        </p:txBody>
      </p:sp>
      <p:sp>
        <p:nvSpPr>
          <p:cNvPr id="8" name="직사각형 7"/>
          <p:cNvSpPr/>
          <p:nvPr userDrawn="1"/>
        </p:nvSpPr>
        <p:spPr>
          <a:xfrm>
            <a:off x="4128" y="836712"/>
            <a:ext cx="9139872" cy="54007"/>
          </a:xfrm>
          <a:prstGeom prst="rect">
            <a:avLst/>
          </a:prstGeom>
          <a:gradFill flip="none" rotWithShape="1">
            <a:gsLst>
              <a:gs pos="68000">
                <a:srgbClr val="7D96AC"/>
              </a:gs>
              <a:gs pos="34000">
                <a:srgbClr val="093961"/>
              </a:gs>
              <a:gs pos="0">
                <a:srgbClr val="062240"/>
              </a:gs>
              <a:gs pos="100000">
                <a:schemeClr val="bg1"/>
              </a:gs>
            </a:gsLst>
            <a:lin ang="0" scaled="1"/>
            <a:tileRect/>
          </a:gradFill>
          <a:ln>
            <a:noFill/>
          </a:ln>
          <a:scene3d>
            <a:camera prst="orthographicFront"/>
            <a:lightRig rig="balanced" dir="t"/>
          </a:scene3d>
          <a:sp3d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내용 개체 틀 12"/>
          <p:cNvSpPr>
            <a:spLocks noGrp="1"/>
          </p:cNvSpPr>
          <p:nvPr>
            <p:ph sz="quarter" idx="13"/>
          </p:nvPr>
        </p:nvSpPr>
        <p:spPr>
          <a:xfrm>
            <a:off x="395288" y="1091059"/>
            <a:ext cx="8135937" cy="4608513"/>
          </a:xfrm>
        </p:spPr>
        <p:txBody>
          <a:bodyPr/>
          <a:lstStyle>
            <a:lvl1pPr marL="266700" indent="-266700">
              <a:buFont typeface="Arial Unicode MS" pitchFamily="50" charset="-127"/>
              <a:buChar char="■"/>
              <a:defRPr sz="2000"/>
            </a:lvl1pPr>
            <a:lvl2pPr marL="625475" indent="-269875">
              <a:buFont typeface="Arial" pitchFamily="34" charset="0"/>
              <a:buChar char="•"/>
              <a:defRPr sz="1800"/>
            </a:lvl2pPr>
            <a:lvl3pPr marL="982663" indent="-266700">
              <a:buFont typeface="Arial Unicode MS" pitchFamily="50" charset="-127"/>
              <a:buChar char="­"/>
              <a:defRPr sz="1600"/>
            </a:lvl3pPr>
            <a:lvl4pPr marL="1341438" indent="-266700">
              <a:buFont typeface="+mj-lt"/>
              <a:buAutoNum type="romanUcPeriod"/>
              <a:defRPr sz="1400"/>
            </a:lvl4pPr>
            <a:lvl5pPr marL="1706563" indent="-274638">
              <a:buFont typeface="+mj-lt"/>
              <a:buAutoNum type="alphaLcPeriod"/>
              <a:defRPr sz="1200"/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pic>
        <p:nvPicPr>
          <p:cNvPr id="20" name="Picture 2" descr="http://yonsei.ac.kr/eng/images/common/logo.jpg">
            <a:hlinkClick r:id="rId2"/>
          </p:cNvPr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35496" y="6422399"/>
            <a:ext cx="2363458" cy="432935"/>
          </a:xfrm>
          <a:prstGeom prst="rect">
            <a:avLst/>
          </a:prstGeom>
          <a:noFill/>
        </p:spPr>
      </p:pic>
      <p:pic>
        <p:nvPicPr>
          <p:cNvPr id="9" name="Picture 2" descr="E:\HJ\gradsc_RaPhyA\[양식]ppt 자료\raphya mark\Raphya100000000.pn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7459" y="6428753"/>
            <a:ext cx="2628893" cy="4228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75832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직선 연결선 9"/>
          <p:cNvCxnSpPr/>
          <p:nvPr userDrawn="1"/>
        </p:nvCxnSpPr>
        <p:spPr>
          <a:xfrm>
            <a:off x="3631624" y="3412066"/>
            <a:ext cx="1872208" cy="0"/>
          </a:xfrm>
          <a:prstGeom prst="line">
            <a:avLst/>
          </a:prstGeom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텍스트 개체 틀 6"/>
          <p:cNvSpPr>
            <a:spLocks noGrp="1"/>
          </p:cNvSpPr>
          <p:nvPr>
            <p:ph type="body" sz="quarter" idx="12" hasCustomPrompt="1"/>
          </p:nvPr>
        </p:nvSpPr>
        <p:spPr>
          <a:xfrm>
            <a:off x="1217637" y="3475508"/>
            <a:ext cx="6697663" cy="432147"/>
          </a:xfrm>
        </p:spPr>
        <p:txBody>
          <a:bodyPr anchor="ctr"/>
          <a:lstStyle>
            <a:lvl1pPr marL="0" indent="0" algn="ctr">
              <a:buNone/>
              <a:defRPr sz="28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lvl="0"/>
            <a:r>
              <a:rPr lang="en-US" altLang="ko-KR" smtClean="0"/>
              <a:t>Q &amp; A</a:t>
            </a:r>
            <a:endParaRPr lang="ko-KR" altLang="en-US"/>
          </a:p>
        </p:txBody>
      </p:sp>
      <p:sp>
        <p:nvSpPr>
          <p:cNvPr id="14" name="텍스트 개체 틀 6"/>
          <p:cNvSpPr>
            <a:spLocks noGrp="1"/>
          </p:cNvSpPr>
          <p:nvPr>
            <p:ph type="body" sz="quarter" idx="13" hasCustomPrompt="1"/>
          </p:nvPr>
        </p:nvSpPr>
        <p:spPr>
          <a:xfrm>
            <a:off x="1217637" y="2958812"/>
            <a:ext cx="6697663" cy="432047"/>
          </a:xfrm>
        </p:spPr>
        <p:txBody>
          <a:bodyPr anchor="ctr"/>
          <a:lstStyle>
            <a:lvl1pPr marL="0" indent="0" algn="ctr">
              <a:buNone/>
              <a:defRPr sz="28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lvl="0"/>
            <a:r>
              <a:rPr lang="en-US" altLang="ko-KR" smtClean="0"/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3386144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2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41AF2-7D5A-4636-93D9-097F5556AF7B}" type="datetimeFigureOut">
              <a:rPr lang="ko-KR" altLang="en-US" smtClean="0"/>
              <a:t>2016-07-11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9AF788-DF7D-4CA0-BDA7-1D482C6ECA2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228752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33D627-1896-418B-968F-94F79016106E}" type="datetimeFigureOut">
              <a:rPr lang="ko-KR" altLang="en-US" smtClean="0"/>
              <a:pPr/>
              <a:t>2016-07-11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6A0E8E-E7AE-46F8-A40C-03FB716CDEF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202734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4" r:id="rId2"/>
    <p:sldLayoutId id="2147483650" r:id="rId3"/>
    <p:sldLayoutId id="2147483652" r:id="rId4"/>
    <p:sldLayoutId id="2147483651" r:id="rId5"/>
    <p:sldLayoutId id="2147483653" r:id="rId6"/>
    <p:sldLayoutId id="2147483655" r:id="rId7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ctr" defTabSz="914400" rtl="0" eaLnBrk="1" latinLnBrk="1" hangingPunct="1">
        <a:spcBef>
          <a:spcPct val="0"/>
        </a:spcBef>
        <a:buNone/>
        <a:defRPr sz="4400" kern="1200" baseline="0">
          <a:solidFill>
            <a:schemeClr val="tx1"/>
          </a:solidFill>
          <a:latin typeface="HY견고딕" pitchFamily="18" charset="-127"/>
          <a:ea typeface="Arial Unicode MS" pitchFamily="50" charset="-127"/>
          <a:cs typeface="Arial Unicode MS" pitchFamily="50" charset="-127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 baseline="0">
          <a:solidFill>
            <a:schemeClr val="tx1"/>
          </a:solidFill>
          <a:latin typeface="Arial Unicode MS" pitchFamily="50" charset="-127"/>
          <a:ea typeface="맑은 고딕" pitchFamily="50" charset="-127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 baseline="0">
          <a:solidFill>
            <a:schemeClr val="tx1"/>
          </a:solidFill>
          <a:latin typeface="Arial Unicode MS" pitchFamily="50" charset="-127"/>
          <a:ea typeface="맑은 고딕" pitchFamily="50" charset="-127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 baseline="0">
          <a:solidFill>
            <a:schemeClr val="tx1"/>
          </a:solidFill>
          <a:latin typeface="Arial Unicode MS" pitchFamily="50" charset="-127"/>
          <a:ea typeface="맑은 고딕" pitchFamily="50" charset="-127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 baseline="0">
          <a:solidFill>
            <a:schemeClr val="tx1"/>
          </a:solidFill>
          <a:latin typeface="Arial Unicode MS" pitchFamily="50" charset="-127"/>
          <a:ea typeface="맑은 고딕" pitchFamily="50" charset="-127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 baseline="0">
          <a:solidFill>
            <a:schemeClr val="tx1"/>
          </a:solidFill>
          <a:latin typeface="Arial Unicode MS" pitchFamily="50" charset="-127"/>
          <a:ea typeface="맑은 고딕" pitchFamily="50" charset="-127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 smtClean="0"/>
              <a:t>Radiation Transmission Measurement</a:t>
            </a:r>
            <a:endParaRPr lang="ko-KR" altLang="en-US" sz="3200" dirty="0"/>
          </a:p>
        </p:txBody>
      </p:sp>
      <p:sp>
        <p:nvSpPr>
          <p:cNvPr id="5" name="부제목 4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en-US" altLang="ko-KR" u="none" dirty="0" smtClean="0">
                <a:solidFill>
                  <a:srgbClr val="07284B"/>
                </a:solidFill>
                <a:uFill>
                  <a:solidFill>
                    <a:srgbClr val="07284B"/>
                  </a:solidFill>
                </a:uFill>
              </a:rPr>
              <a:t>Department of Radiation Convergence Engineering </a:t>
            </a:r>
          </a:p>
          <a:p>
            <a:r>
              <a:rPr lang="en-US" altLang="ko-KR" u="none" dirty="0" err="1" smtClean="0">
                <a:solidFill>
                  <a:srgbClr val="07284B"/>
                </a:solidFill>
                <a:uFill>
                  <a:solidFill>
                    <a:srgbClr val="07284B"/>
                  </a:solidFill>
                </a:uFill>
              </a:rPr>
              <a:t>Yonsei</a:t>
            </a:r>
            <a:r>
              <a:rPr lang="en-US" altLang="ko-KR" u="none" dirty="0" smtClean="0">
                <a:solidFill>
                  <a:srgbClr val="07284B"/>
                </a:solidFill>
                <a:uFill>
                  <a:solidFill>
                    <a:srgbClr val="07284B"/>
                  </a:solidFill>
                </a:uFill>
              </a:rPr>
              <a:t> University </a:t>
            </a:r>
          </a:p>
          <a:p>
            <a:r>
              <a:rPr lang="en-US" altLang="ko-KR" u="none" dirty="0" smtClean="0">
                <a:solidFill>
                  <a:srgbClr val="07284B"/>
                </a:solidFill>
                <a:uFill>
                  <a:solidFill>
                    <a:srgbClr val="07284B"/>
                  </a:solidFill>
                </a:uFill>
              </a:rPr>
              <a:t>Republic of Korea</a:t>
            </a:r>
            <a:endParaRPr lang="ko-KR" altLang="en-US" u="none" dirty="0" smtClean="0">
              <a:solidFill>
                <a:srgbClr val="07284B"/>
              </a:solidFill>
              <a:uFill>
                <a:solidFill>
                  <a:srgbClr val="07284B"/>
                </a:solidFill>
              </a:uFill>
            </a:endParaRPr>
          </a:p>
          <a:p>
            <a:endParaRPr lang="ko-KR" altLang="en-US" u="sng" dirty="0"/>
          </a:p>
        </p:txBody>
      </p:sp>
      <p:sp>
        <p:nvSpPr>
          <p:cNvPr id="17" name="텍스트 개체 틀 16"/>
          <p:cNvSpPr>
            <a:spLocks noGrp="1"/>
          </p:cNvSpPr>
          <p:nvPr>
            <p:ph type="body" sz="quarter" idx="14"/>
          </p:nvPr>
        </p:nvSpPr>
        <p:spPr/>
        <p:txBody>
          <a:bodyPr anchor="ctr"/>
          <a:lstStyle/>
          <a:p>
            <a:r>
              <a:rPr lang="en-US" altLang="ko-K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Hyun </a:t>
            </a:r>
            <a:r>
              <a:rPr lang="en-US" altLang="ko-KR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Joon</a:t>
            </a:r>
            <a:r>
              <a:rPr lang="en-US" altLang="ko-K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ko-K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Choi</a:t>
            </a:r>
            <a:endParaRPr lang="ko-KR" altLang="en-US" dirty="0"/>
          </a:p>
        </p:txBody>
      </p:sp>
      <p:cxnSp>
        <p:nvCxnSpPr>
          <p:cNvPr id="3" name="직선 연결선 2"/>
          <p:cNvCxnSpPr/>
          <p:nvPr/>
        </p:nvCxnSpPr>
        <p:spPr>
          <a:xfrm>
            <a:off x="523368" y="5645064"/>
            <a:ext cx="3456384" cy="0"/>
          </a:xfrm>
          <a:prstGeom prst="line">
            <a:avLst/>
          </a:prstGeom>
          <a:ln w="19050">
            <a:solidFill>
              <a:srgbClr val="07284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/>
          <p:cNvCxnSpPr/>
          <p:nvPr/>
        </p:nvCxnSpPr>
        <p:spPr>
          <a:xfrm>
            <a:off x="523368" y="5949280"/>
            <a:ext cx="1184051" cy="0"/>
          </a:xfrm>
          <a:prstGeom prst="line">
            <a:avLst/>
          </a:prstGeom>
          <a:ln w="19050">
            <a:solidFill>
              <a:srgbClr val="07284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직선 연결선 7"/>
          <p:cNvCxnSpPr/>
          <p:nvPr/>
        </p:nvCxnSpPr>
        <p:spPr>
          <a:xfrm>
            <a:off x="523368" y="6261588"/>
            <a:ext cx="1232604" cy="0"/>
          </a:xfrm>
          <a:prstGeom prst="line">
            <a:avLst/>
          </a:prstGeom>
          <a:ln w="19050">
            <a:solidFill>
              <a:srgbClr val="07284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21170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Transmission Measurement </a:t>
            </a:r>
            <a:endParaRPr lang="ko-KR" altLang="en-US" dirty="0"/>
          </a:p>
        </p:txBody>
      </p:sp>
      <p:sp>
        <p:nvSpPr>
          <p:cNvPr id="2" name="내용 개체 틀 1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altLang="ko-KR" dirty="0" smtClean="0"/>
              <a:t>Transmission measurement with propeller shaped attenuator</a:t>
            </a:r>
            <a:endParaRPr lang="ko-KR" altLang="en-US" dirty="0"/>
          </a:p>
        </p:txBody>
      </p:sp>
      <p:pic>
        <p:nvPicPr>
          <p:cNvPr id="22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729"/>
          <a:stretch/>
        </p:blipFill>
        <p:spPr bwMode="auto">
          <a:xfrm>
            <a:off x="251520" y="2681515"/>
            <a:ext cx="6006767" cy="23278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4" name="TextBox 23"/>
          <p:cNvSpPr txBox="1"/>
          <p:nvPr/>
        </p:nvSpPr>
        <p:spPr>
          <a:xfrm rot="21143333">
            <a:off x="1432811" y="4335524"/>
            <a:ext cx="292580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 smtClean="0">
                <a:solidFill>
                  <a:schemeClr val="bg1"/>
                </a:solidFill>
              </a:rPr>
              <a:t>Rotating Propeller shaped attenuator</a:t>
            </a:r>
            <a:endParaRPr lang="ko-KR" altLang="en-US" sz="1200" b="1" dirty="0">
              <a:solidFill>
                <a:schemeClr val="bg1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 rot="21056310">
            <a:off x="4749958" y="3645282"/>
            <a:ext cx="13172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 smtClean="0">
                <a:solidFill>
                  <a:schemeClr val="bg1"/>
                </a:solidFill>
              </a:rPr>
              <a:t>Lead collimator</a:t>
            </a:r>
            <a:endParaRPr lang="ko-KR" altLang="en-US" sz="1200" b="1" dirty="0">
              <a:solidFill>
                <a:schemeClr val="bg1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4691640" y="2859291"/>
            <a:ext cx="156664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 smtClean="0">
                <a:solidFill>
                  <a:schemeClr val="bg1"/>
                </a:solidFill>
              </a:rPr>
              <a:t>Radiation Detector</a:t>
            </a:r>
            <a:endParaRPr lang="ko-KR" altLang="en-US" sz="1200" b="1" dirty="0">
              <a:solidFill>
                <a:schemeClr val="bg1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 rot="20983458">
            <a:off x="234827" y="3845456"/>
            <a:ext cx="196316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 smtClean="0">
                <a:solidFill>
                  <a:schemeClr val="bg1"/>
                </a:solidFill>
              </a:rPr>
              <a:t>Divergent beam (Co-60)</a:t>
            </a:r>
            <a:endParaRPr lang="ko-KR" altLang="en-US" sz="1200" b="1" dirty="0">
              <a:solidFill>
                <a:schemeClr val="bg1"/>
              </a:solidFill>
            </a:endParaRPr>
          </a:p>
        </p:txBody>
      </p:sp>
      <p:pic>
        <p:nvPicPr>
          <p:cNvPr id="15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6438" y="2136492"/>
            <a:ext cx="1692930" cy="16672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6438" y="3822766"/>
            <a:ext cx="1692930" cy="18731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7574903" y="2276316"/>
            <a:ext cx="27443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 smtClean="0">
                <a:solidFill>
                  <a:schemeClr val="bg1"/>
                </a:solidFill>
              </a:rPr>
              <a:t>1</a:t>
            </a:r>
            <a:endParaRPr lang="ko-KR" altLang="en-US" sz="1200" b="1" dirty="0">
              <a:solidFill>
                <a:schemeClr val="bg1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060678" y="2543016"/>
            <a:ext cx="27443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 smtClean="0">
                <a:solidFill>
                  <a:schemeClr val="bg1"/>
                </a:solidFill>
              </a:rPr>
              <a:t>2</a:t>
            </a:r>
            <a:endParaRPr lang="ko-KR" altLang="en-US" sz="1200" b="1" dirty="0">
              <a:solidFill>
                <a:schemeClr val="bg1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8060678" y="3104991"/>
            <a:ext cx="27443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 smtClean="0">
                <a:solidFill>
                  <a:schemeClr val="bg1"/>
                </a:solidFill>
              </a:rPr>
              <a:t>3</a:t>
            </a:r>
            <a:endParaRPr lang="ko-KR" altLang="en-US" sz="1200" b="1" dirty="0">
              <a:solidFill>
                <a:schemeClr val="bg1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574903" y="3371691"/>
            <a:ext cx="27443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 smtClean="0">
                <a:solidFill>
                  <a:schemeClr val="bg1"/>
                </a:solidFill>
              </a:rPr>
              <a:t>4</a:t>
            </a:r>
            <a:endParaRPr lang="ko-KR" altLang="en-US" sz="1200" b="1" dirty="0">
              <a:solidFill>
                <a:schemeClr val="bg1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7098653" y="3104991"/>
            <a:ext cx="27443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 smtClean="0">
                <a:solidFill>
                  <a:schemeClr val="bg1"/>
                </a:solidFill>
              </a:rPr>
              <a:t>5</a:t>
            </a:r>
            <a:endParaRPr lang="ko-KR" altLang="en-US" sz="1200" b="1" dirty="0">
              <a:solidFill>
                <a:schemeClr val="bg1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7098653" y="2543016"/>
            <a:ext cx="27443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 smtClean="0">
                <a:solidFill>
                  <a:schemeClr val="bg1"/>
                </a:solidFill>
              </a:rPr>
              <a:t>6</a:t>
            </a:r>
            <a:endParaRPr lang="ko-KR" altLang="en-US" sz="1200" b="1" dirty="0">
              <a:solidFill>
                <a:schemeClr val="bg1"/>
              </a:solidFill>
            </a:endParaRPr>
          </a:p>
        </p:txBody>
      </p:sp>
      <p:cxnSp>
        <p:nvCxnSpPr>
          <p:cNvPr id="4" name="직선 화살표 연결선 3"/>
          <p:cNvCxnSpPr/>
          <p:nvPr/>
        </p:nvCxnSpPr>
        <p:spPr>
          <a:xfrm>
            <a:off x="8197895" y="4122456"/>
            <a:ext cx="262537" cy="360761"/>
          </a:xfrm>
          <a:prstGeom prst="straightConnector1">
            <a:avLst/>
          </a:prstGeom>
          <a:ln>
            <a:solidFill>
              <a:srgbClr val="FF0000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직선 화살표 연결선 28"/>
          <p:cNvCxnSpPr/>
          <p:nvPr/>
        </p:nvCxnSpPr>
        <p:spPr>
          <a:xfrm flipV="1">
            <a:off x="7700963" y="4736307"/>
            <a:ext cx="326231" cy="23812"/>
          </a:xfrm>
          <a:prstGeom prst="straightConnector1">
            <a:avLst/>
          </a:prstGeom>
          <a:ln>
            <a:solidFill>
              <a:schemeClr val="bg1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7617860" y="4797152"/>
            <a:ext cx="54694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 smtClean="0">
                <a:solidFill>
                  <a:schemeClr val="bg1"/>
                </a:solidFill>
              </a:rPr>
              <a:t>5 cm</a:t>
            </a:r>
            <a:endParaRPr lang="ko-KR" altLang="en-US" sz="1200" b="1" dirty="0">
              <a:solidFill>
                <a:schemeClr val="bg1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6846378" y="3792737"/>
            <a:ext cx="1612942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b="1" dirty="0" smtClean="0">
                <a:solidFill>
                  <a:srgbClr val="FF0000"/>
                </a:solidFill>
              </a:rPr>
              <a:t>Thickness: 1 ~ </a:t>
            </a:r>
            <a:r>
              <a:rPr lang="en-US" altLang="ko-KR" sz="1100" b="1" dirty="0">
                <a:solidFill>
                  <a:srgbClr val="FF0000"/>
                </a:solidFill>
              </a:rPr>
              <a:t>50 cm</a:t>
            </a:r>
            <a:br>
              <a:rPr lang="en-US" altLang="ko-KR" sz="1100" b="1" dirty="0">
                <a:solidFill>
                  <a:srgbClr val="FF0000"/>
                </a:solidFill>
              </a:rPr>
            </a:br>
            <a:r>
              <a:rPr lang="en-US" altLang="ko-KR" sz="1100" b="1" dirty="0">
                <a:solidFill>
                  <a:srgbClr val="FF0000"/>
                </a:solidFill>
              </a:rPr>
              <a:t>with </a:t>
            </a:r>
            <a:r>
              <a:rPr lang="en-US" altLang="ko-KR" sz="1100" b="1" dirty="0" smtClean="0">
                <a:solidFill>
                  <a:srgbClr val="FF0000"/>
                </a:solidFill>
              </a:rPr>
              <a:t>2 </a:t>
            </a:r>
            <a:r>
              <a:rPr lang="en-US" altLang="ko-KR" sz="1100" b="1" dirty="0">
                <a:solidFill>
                  <a:srgbClr val="FF0000"/>
                </a:solidFill>
              </a:rPr>
              <a:t>cm </a:t>
            </a:r>
            <a:r>
              <a:rPr lang="en-US" altLang="ko-KR" sz="1100" b="1" dirty="0" smtClean="0">
                <a:solidFill>
                  <a:srgbClr val="FF0000"/>
                </a:solidFill>
              </a:rPr>
              <a:t>interval</a:t>
            </a:r>
            <a:endParaRPr lang="ko-KR" altLang="en-US" sz="1100" b="1" dirty="0">
              <a:solidFill>
                <a:srgbClr val="FF0000"/>
              </a:solidFill>
            </a:endParaRPr>
          </a:p>
        </p:txBody>
      </p:sp>
      <p:cxnSp>
        <p:nvCxnSpPr>
          <p:cNvPr id="13" name="직선 화살표 연결선 12"/>
          <p:cNvCxnSpPr/>
          <p:nvPr/>
        </p:nvCxnSpPr>
        <p:spPr>
          <a:xfrm>
            <a:off x="5868144" y="3104991"/>
            <a:ext cx="0" cy="179993"/>
          </a:xfrm>
          <a:prstGeom prst="straightConnector1">
            <a:avLst/>
          </a:prstGeom>
          <a:ln>
            <a:solidFill>
              <a:schemeClr val="bg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위로 구부러진 화살표 30"/>
          <p:cNvSpPr/>
          <p:nvPr/>
        </p:nvSpPr>
        <p:spPr>
          <a:xfrm>
            <a:off x="7141785" y="5443916"/>
            <a:ext cx="1368152" cy="504056"/>
          </a:xfrm>
          <a:prstGeom prst="curvedUpArrow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7432942" y="5786730"/>
            <a:ext cx="76495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Rotating</a:t>
            </a:r>
            <a:endParaRPr lang="ko-KR" altLang="en-US" sz="11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937872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직사각형 17"/>
          <p:cNvSpPr/>
          <p:nvPr/>
        </p:nvSpPr>
        <p:spPr>
          <a:xfrm>
            <a:off x="818115" y="26518"/>
            <a:ext cx="1368152" cy="36004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직사각형 18"/>
          <p:cNvSpPr/>
          <p:nvPr/>
        </p:nvSpPr>
        <p:spPr>
          <a:xfrm>
            <a:off x="2906347" y="548993"/>
            <a:ext cx="792088" cy="10717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직사각형 19"/>
          <p:cNvSpPr/>
          <p:nvPr/>
        </p:nvSpPr>
        <p:spPr>
          <a:xfrm>
            <a:off x="27345" y="548993"/>
            <a:ext cx="792088" cy="10717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21" name="그룹 20"/>
          <p:cNvGrpSpPr/>
          <p:nvPr/>
        </p:nvGrpSpPr>
        <p:grpSpPr>
          <a:xfrm>
            <a:off x="391287" y="1790506"/>
            <a:ext cx="1440159" cy="648072"/>
            <a:chOff x="5292081" y="3356992"/>
            <a:chExt cx="1440159" cy="648072"/>
          </a:xfrm>
        </p:grpSpPr>
        <p:sp>
          <p:nvSpPr>
            <p:cNvPr id="22" name="모서리가 둥근 직사각형 21"/>
            <p:cNvSpPr/>
            <p:nvPr/>
          </p:nvSpPr>
          <p:spPr>
            <a:xfrm>
              <a:off x="5580112" y="3356992"/>
              <a:ext cx="1152128" cy="648072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모서리가 둥근 직사각형 22"/>
            <p:cNvSpPr/>
            <p:nvPr/>
          </p:nvSpPr>
          <p:spPr>
            <a:xfrm>
              <a:off x="5292081" y="3658558"/>
              <a:ext cx="288032" cy="45719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25" name="그룹 24"/>
          <p:cNvGrpSpPr/>
          <p:nvPr/>
        </p:nvGrpSpPr>
        <p:grpSpPr>
          <a:xfrm>
            <a:off x="1897998" y="1790506"/>
            <a:ext cx="1445616" cy="648072"/>
            <a:chOff x="5580112" y="3356992"/>
            <a:chExt cx="1445616" cy="648072"/>
          </a:xfrm>
        </p:grpSpPr>
        <p:sp>
          <p:nvSpPr>
            <p:cNvPr id="26" name="모서리가 둥근 직사각형 25"/>
            <p:cNvSpPr/>
            <p:nvPr/>
          </p:nvSpPr>
          <p:spPr>
            <a:xfrm>
              <a:off x="5580112" y="3356992"/>
              <a:ext cx="1152128" cy="648072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7" name="모서리가 둥근 직사각형 26"/>
            <p:cNvSpPr/>
            <p:nvPr/>
          </p:nvSpPr>
          <p:spPr>
            <a:xfrm>
              <a:off x="6737696" y="3658558"/>
              <a:ext cx="288032" cy="45719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28" name="모서리가 둥근 직사각형 27"/>
          <p:cNvSpPr/>
          <p:nvPr/>
        </p:nvSpPr>
        <p:spPr>
          <a:xfrm>
            <a:off x="401567" y="515060"/>
            <a:ext cx="216024" cy="1653008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모서리가 둥근 직사각형 23"/>
          <p:cNvSpPr/>
          <p:nvPr/>
        </p:nvSpPr>
        <p:spPr>
          <a:xfrm>
            <a:off x="3114938" y="515060"/>
            <a:ext cx="216024" cy="1653008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9" name="직사각형 28"/>
          <p:cNvSpPr/>
          <p:nvPr/>
        </p:nvSpPr>
        <p:spPr>
          <a:xfrm>
            <a:off x="643522" y="1751848"/>
            <a:ext cx="2436461" cy="79495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직사각형 16"/>
          <p:cNvSpPr/>
          <p:nvPr/>
        </p:nvSpPr>
        <p:spPr>
          <a:xfrm>
            <a:off x="818115" y="386558"/>
            <a:ext cx="2088232" cy="43204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8" name="직사각형 37"/>
          <p:cNvSpPr/>
          <p:nvPr/>
        </p:nvSpPr>
        <p:spPr>
          <a:xfrm>
            <a:off x="5514256" y="681958"/>
            <a:ext cx="1080000" cy="1080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9" name="직사각형 38"/>
          <p:cNvSpPr/>
          <p:nvPr/>
        </p:nvSpPr>
        <p:spPr>
          <a:xfrm rot="18000000">
            <a:off x="3324576" y="1941157"/>
            <a:ext cx="1080000" cy="1080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0" name="직사각형 39"/>
          <p:cNvSpPr/>
          <p:nvPr/>
        </p:nvSpPr>
        <p:spPr>
          <a:xfrm rot="16200000">
            <a:off x="2970134" y="3224929"/>
            <a:ext cx="1080000" cy="1080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1" name="직사각형 40"/>
          <p:cNvSpPr/>
          <p:nvPr/>
        </p:nvSpPr>
        <p:spPr>
          <a:xfrm rot="3600000">
            <a:off x="3310709" y="4496484"/>
            <a:ext cx="1080000" cy="1080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2" name="직사각형 41"/>
          <p:cNvSpPr/>
          <p:nvPr/>
        </p:nvSpPr>
        <p:spPr>
          <a:xfrm>
            <a:off x="5514256" y="5769052"/>
            <a:ext cx="1080000" cy="1080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4" name="직사각형 43"/>
          <p:cNvSpPr/>
          <p:nvPr/>
        </p:nvSpPr>
        <p:spPr>
          <a:xfrm rot="1796660">
            <a:off x="6789429" y="1022390"/>
            <a:ext cx="1080000" cy="1080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5" name="직사각형 44"/>
          <p:cNvSpPr/>
          <p:nvPr/>
        </p:nvSpPr>
        <p:spPr>
          <a:xfrm rot="19800000">
            <a:off x="4247788" y="1022582"/>
            <a:ext cx="1080000" cy="1080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6" name="직사각형 45"/>
          <p:cNvSpPr/>
          <p:nvPr/>
        </p:nvSpPr>
        <p:spPr>
          <a:xfrm rot="3600000">
            <a:off x="7721783" y="1958460"/>
            <a:ext cx="1080000" cy="1080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7" name="직사각형 46"/>
          <p:cNvSpPr/>
          <p:nvPr/>
        </p:nvSpPr>
        <p:spPr>
          <a:xfrm rot="1800000">
            <a:off x="4241438" y="5427006"/>
            <a:ext cx="1080000" cy="1080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8" name="직사각형 47"/>
          <p:cNvSpPr/>
          <p:nvPr/>
        </p:nvSpPr>
        <p:spPr>
          <a:xfrm rot="19800000">
            <a:off x="6788735" y="5427623"/>
            <a:ext cx="1080000" cy="1080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9" name="직사각형 48"/>
          <p:cNvSpPr/>
          <p:nvPr/>
        </p:nvSpPr>
        <p:spPr>
          <a:xfrm rot="18000000">
            <a:off x="7716452" y="4498552"/>
            <a:ext cx="1080000" cy="1080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0" name="직사각형 49"/>
          <p:cNvSpPr/>
          <p:nvPr/>
        </p:nvSpPr>
        <p:spPr>
          <a:xfrm>
            <a:off x="8058379" y="3225181"/>
            <a:ext cx="1080000" cy="1080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3" name="십이각형 52"/>
          <p:cNvSpPr>
            <a:spLocks noChangeAspect="1"/>
          </p:cNvSpPr>
          <p:nvPr/>
        </p:nvSpPr>
        <p:spPr>
          <a:xfrm>
            <a:off x="4050134" y="1760807"/>
            <a:ext cx="4008245" cy="4008245"/>
          </a:xfrm>
          <a:prstGeom prst="dodecagon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4" name="순서도: 연결자 53"/>
          <p:cNvSpPr>
            <a:spLocks noChangeAspect="1"/>
          </p:cNvSpPr>
          <p:nvPr/>
        </p:nvSpPr>
        <p:spPr>
          <a:xfrm>
            <a:off x="4198694" y="1909619"/>
            <a:ext cx="3711122" cy="3711122"/>
          </a:xfrm>
          <a:prstGeom prst="flowChartConnector">
            <a:avLst/>
          </a:prstGeom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63" name="직선 화살표 연결선 62"/>
          <p:cNvCxnSpPr/>
          <p:nvPr/>
        </p:nvCxnSpPr>
        <p:spPr>
          <a:xfrm>
            <a:off x="2051720" y="192160"/>
            <a:ext cx="3744416" cy="747078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직사각형 42"/>
          <p:cNvSpPr/>
          <p:nvPr/>
        </p:nvSpPr>
        <p:spPr>
          <a:xfrm>
            <a:off x="819433" y="3885214"/>
            <a:ext cx="1080000" cy="1080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1" name="직사각형 50"/>
          <p:cNvSpPr/>
          <p:nvPr/>
        </p:nvSpPr>
        <p:spPr>
          <a:xfrm>
            <a:off x="1032466" y="4965041"/>
            <a:ext cx="653934" cy="12691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2" name="직사각형 51"/>
          <p:cNvSpPr/>
          <p:nvPr/>
        </p:nvSpPr>
        <p:spPr>
          <a:xfrm>
            <a:off x="1156413" y="5091953"/>
            <a:ext cx="406041" cy="12691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33" name="직선 화살표 연결선 32"/>
          <p:cNvCxnSpPr/>
          <p:nvPr/>
        </p:nvCxnSpPr>
        <p:spPr>
          <a:xfrm>
            <a:off x="5517226" y="1340768"/>
            <a:ext cx="1074061" cy="0"/>
          </a:xfrm>
          <a:prstGeom prst="straightConnector1">
            <a:avLst/>
          </a:prstGeom>
          <a:ln w="19050">
            <a:solidFill>
              <a:srgbClr val="FF0000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5715582" y="989274"/>
            <a:ext cx="66396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b="1" dirty="0" smtClean="0">
                <a:solidFill>
                  <a:srgbClr val="FF0000"/>
                </a:solidFill>
              </a:rPr>
              <a:t>3 </a:t>
            </a:r>
            <a:r>
              <a:rPr lang="en-US" altLang="ko-KR" sz="1600" b="1" dirty="0" smtClean="0">
                <a:solidFill>
                  <a:srgbClr val="FF0000"/>
                </a:solidFill>
              </a:rPr>
              <a:t>cm</a:t>
            </a:r>
            <a:endParaRPr lang="ko-KR" altLang="en-US" sz="1600" b="1" dirty="0">
              <a:solidFill>
                <a:srgbClr val="FF0000"/>
              </a:solidFill>
            </a:endParaRPr>
          </a:p>
        </p:txBody>
      </p:sp>
      <p:cxnSp>
        <p:nvCxnSpPr>
          <p:cNvPr id="37" name="직선 화살표 연결선 36"/>
          <p:cNvCxnSpPr/>
          <p:nvPr/>
        </p:nvCxnSpPr>
        <p:spPr>
          <a:xfrm>
            <a:off x="817039" y="4519803"/>
            <a:ext cx="1074061" cy="0"/>
          </a:xfrm>
          <a:prstGeom prst="straightConnector1">
            <a:avLst/>
          </a:prstGeom>
          <a:ln w="19050">
            <a:solidFill>
              <a:srgbClr val="FF0000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Box 54"/>
          <p:cNvSpPr txBox="1"/>
          <p:nvPr/>
        </p:nvSpPr>
        <p:spPr>
          <a:xfrm>
            <a:off x="1015395" y="4168309"/>
            <a:ext cx="66396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b="1" dirty="0" smtClean="0">
                <a:solidFill>
                  <a:srgbClr val="FF0000"/>
                </a:solidFill>
              </a:rPr>
              <a:t>3 </a:t>
            </a:r>
            <a:r>
              <a:rPr lang="en-US" altLang="ko-KR" sz="1600" b="1" dirty="0" smtClean="0">
                <a:solidFill>
                  <a:srgbClr val="FF0000"/>
                </a:solidFill>
              </a:rPr>
              <a:t>cm</a:t>
            </a:r>
            <a:endParaRPr lang="ko-KR" altLang="en-US" sz="1600" b="1" dirty="0">
              <a:solidFill>
                <a:srgbClr val="FF0000"/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471455" y="5411368"/>
            <a:ext cx="176522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600" b="1" dirty="0" smtClean="0">
                <a:solidFill>
                  <a:srgbClr val="00B050"/>
                </a:solidFill>
              </a:rPr>
              <a:t>날개 </a:t>
            </a:r>
            <a:r>
              <a:rPr lang="ko-KR" altLang="en-US" sz="1600" b="1" dirty="0" err="1" smtClean="0">
                <a:solidFill>
                  <a:srgbClr val="00B050"/>
                </a:solidFill>
              </a:rPr>
              <a:t>탈부착</a:t>
            </a:r>
            <a:r>
              <a:rPr lang="ko-KR" altLang="en-US" sz="1600" b="1" dirty="0" smtClean="0">
                <a:solidFill>
                  <a:srgbClr val="00B050"/>
                </a:solidFill>
              </a:rPr>
              <a:t> 장치</a:t>
            </a:r>
            <a:endParaRPr lang="ko-KR" altLang="en-US" sz="1600" b="1" dirty="0">
              <a:solidFill>
                <a:srgbClr val="00B050"/>
              </a:solidFill>
            </a:endParaRPr>
          </a:p>
        </p:txBody>
      </p:sp>
      <p:sp>
        <p:nvSpPr>
          <p:cNvPr id="4" name="타원 3"/>
          <p:cNvSpPr/>
          <p:nvPr/>
        </p:nvSpPr>
        <p:spPr>
          <a:xfrm>
            <a:off x="923869" y="4872695"/>
            <a:ext cx="831273" cy="387795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57" name="직선 화살표 연결선 56"/>
          <p:cNvCxnSpPr>
            <a:endCxn id="56" idx="0"/>
          </p:cNvCxnSpPr>
          <p:nvPr/>
        </p:nvCxnSpPr>
        <p:spPr>
          <a:xfrm>
            <a:off x="1341690" y="5161660"/>
            <a:ext cx="12379" cy="249708"/>
          </a:xfrm>
          <a:prstGeom prst="straightConnector1">
            <a:avLst/>
          </a:prstGeom>
          <a:ln w="1905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924567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텍스트 개체 틀 3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altLang="ko-KR" smtClean="0"/>
              <a:t>Q &amp; A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altLang="ko-KR" b="1" smtClean="0"/>
              <a:t>TAHNK YOU</a:t>
            </a:r>
            <a:endParaRPr lang="ko-KR" altLang="en-US" b="1"/>
          </a:p>
        </p:txBody>
      </p:sp>
    </p:spTree>
    <p:extLst>
      <p:ext uri="{BB962C8B-B14F-4D97-AF65-F5344CB8AC3E}">
        <p14:creationId xmlns:p14="http://schemas.microsoft.com/office/powerpoint/2010/main" val="2974619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메트로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20281</TotalTime>
  <Words>64</Words>
  <Application>Microsoft Office PowerPoint</Application>
  <PresentationFormat>화면 슬라이드 쇼(4:3)</PresentationFormat>
  <Paragraphs>25</Paragraphs>
  <Slides>4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4</vt:i4>
      </vt:variant>
    </vt:vector>
  </HeadingPairs>
  <TitlesOfParts>
    <vt:vector size="10" baseType="lpstr">
      <vt:lpstr>굴림</vt:lpstr>
      <vt:lpstr>Arial</vt:lpstr>
      <vt:lpstr>맑은 고딕</vt:lpstr>
      <vt:lpstr>Arial Unicode MS</vt:lpstr>
      <vt:lpstr>HY견고딕</vt:lpstr>
      <vt:lpstr>Office 테마</vt:lpstr>
      <vt:lpstr>Radiation Transmission Measurement</vt:lpstr>
      <vt:lpstr>Transmission Measurement 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Yi Yong Sup</dc:creator>
  <cp:lastModifiedBy>PC2</cp:lastModifiedBy>
  <cp:revision>819</cp:revision>
  <dcterms:created xsi:type="dcterms:W3CDTF">2013-10-03T07:51:46Z</dcterms:created>
  <dcterms:modified xsi:type="dcterms:W3CDTF">2016-07-10T20:54:53Z</dcterms:modified>
</cp:coreProperties>
</file>